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60" r:id="rId5"/>
    <p:sldId id="262" r:id="rId6"/>
    <p:sldId id="269" r:id="rId7"/>
    <p:sldId id="261" r:id="rId8"/>
    <p:sldId id="263" r:id="rId9"/>
    <p:sldId id="270" r:id="rId10"/>
    <p:sldId id="264" r:id="rId11"/>
    <p:sldId id="266" r:id="rId12"/>
    <p:sldId id="265" r:id="rId13"/>
    <p:sldId id="268" r:id="rId14"/>
    <p:sldId id="267" r:id="rId15"/>
    <p:sldId id="25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6" d="100"/>
          <a:sy n="56" d="100"/>
        </p:scale>
        <p:origin x="-191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7F9E0B-1B98-4B4F-ABB6-F6BC94183568}" type="datetimeFigureOut">
              <a:rPr lang="en-US" smtClean="0"/>
              <a:t>3/31/16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BAD2E5-E4B1-7A41-8505-60C18D6F5014}" type="slidenum">
              <a:rPr lang="en-US" smtClean="0"/>
              <a:t>‹#›</a:t>
            </a:fld>
            <a:endParaRPr lang="en-US"/>
          </a:p>
        </p:txBody>
      </p:sp>
    </p:spTree>
    <p:extLst>
      <p:ext uri="{BB962C8B-B14F-4D97-AF65-F5344CB8AC3E}">
        <p14:creationId xmlns:p14="http://schemas.microsoft.com/office/powerpoint/2010/main" val="33843586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described as individual or family without</a:t>
            </a:r>
            <a:r>
              <a:rPr lang="en-US" baseline="0" dirty="0" smtClean="0"/>
              <a:t> permanent housing who may live on the streets, shelters, missions, abandoned buildings, or vehicles.  Could also include a friends house.  </a:t>
            </a:r>
            <a:endParaRPr lang="en-US" dirty="0" smtClean="0"/>
          </a:p>
          <a:p>
            <a:r>
              <a:rPr lang="en-US" dirty="0" smtClean="0"/>
              <a:t>Alcohol use is</a:t>
            </a:r>
            <a:r>
              <a:rPr lang="en-US" baseline="0" dirty="0" smtClean="0"/>
              <a:t> a big problem</a:t>
            </a:r>
          </a:p>
          <a:p>
            <a:r>
              <a:rPr lang="en-US" baseline="0" dirty="0" smtClean="0"/>
              <a:t>Behavioral health problems go hand in hand with substance abuse issues</a:t>
            </a:r>
          </a:p>
          <a:p>
            <a:r>
              <a:rPr lang="en-US" baseline="0" dirty="0" smtClean="0"/>
              <a:t>Difficult to get statistics on, transient, don’t follow up.</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2</a:t>
            </a:fld>
            <a:endParaRPr lang="en-US"/>
          </a:p>
        </p:txBody>
      </p:sp>
    </p:spTree>
    <p:extLst>
      <p:ext uri="{BB962C8B-B14F-4D97-AF65-F5344CB8AC3E}">
        <p14:creationId xmlns:p14="http://schemas.microsoft.com/office/powerpoint/2010/main" val="3413974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Ideally, housing should be the first priority.  Social work can be extremely helpful with this.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Not being met due to difficulties of working with this population.  They are nomadic, they can’t make it to appointments due to transportation issues, they can’t afford medications, they have substance abuse problems.  By getting housing and healthcare, they leave behind their support system.</a:t>
            </a:r>
            <a:r>
              <a:rPr lang="en-US" dirty="0" smtClean="0"/>
              <a:t>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These</a:t>
            </a:r>
            <a:r>
              <a:rPr lang="en-US" baseline="0" dirty="0" smtClean="0"/>
              <a:t> people have been treated poorly and ignored by a lot of people, trust is imperative.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12</a:t>
            </a:fld>
            <a:endParaRPr lang="en-US"/>
          </a:p>
        </p:txBody>
      </p:sp>
    </p:spTree>
    <p:extLst>
      <p:ext uri="{BB962C8B-B14F-4D97-AF65-F5344CB8AC3E}">
        <p14:creationId xmlns:p14="http://schemas.microsoft.com/office/powerpoint/2010/main" val="24548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Difficult to treat whole person as NP might want to zero in on disease process.</a:t>
            </a:r>
            <a:r>
              <a:rPr lang="en-US" baseline="0" dirty="0" smtClean="0"/>
              <a:t>  Have to develop trust with person first </a:t>
            </a:r>
          </a:p>
          <a:p>
            <a:r>
              <a:rPr lang="en-US" baseline="0" dirty="0" smtClean="0"/>
              <a:t>Don’t judge prostitutes or those with STIs.  Don’t judge smokers or drug users.</a:t>
            </a:r>
          </a:p>
          <a:p>
            <a:r>
              <a:rPr lang="en-US" baseline="0" dirty="0" smtClean="0"/>
              <a:t>Use MI to ascertain how ready they are go leave the streets or stop using drugs. </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13</a:t>
            </a:fld>
            <a:endParaRPr lang="en-US"/>
          </a:p>
        </p:txBody>
      </p:sp>
    </p:spTree>
    <p:extLst>
      <p:ext uri="{BB962C8B-B14F-4D97-AF65-F5344CB8AC3E}">
        <p14:creationId xmlns:p14="http://schemas.microsoft.com/office/powerpoint/2010/main" val="1642548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person cannot</a:t>
            </a:r>
            <a:r>
              <a:rPr lang="en-US" baseline="0" dirty="0" smtClean="0"/>
              <a:t> adequately treat the homeless population alone.  Team should include social worker, behavioral health specialist, pharmacists, knowledgeable housing specialists</a:t>
            </a:r>
          </a:p>
          <a:p>
            <a:r>
              <a:rPr lang="en-US" baseline="0" dirty="0" smtClean="0"/>
              <a:t>Patient centeredness helps develop trust</a:t>
            </a:r>
          </a:p>
          <a:p>
            <a:r>
              <a:rPr lang="en-US" baseline="0" dirty="0" smtClean="0"/>
              <a:t>If possible take healthcare to the homeless.  Removes the transportation barrier.</a:t>
            </a:r>
          </a:p>
          <a:p>
            <a:r>
              <a:rPr lang="en-US" baseline="0" dirty="0" smtClean="0"/>
              <a:t>By obtaining housing, these people lose their support network and friends.  More programs to help transition could be helpful </a:t>
            </a:r>
          </a:p>
          <a:p>
            <a:r>
              <a:rPr lang="en-US" baseline="0" dirty="0" smtClean="0"/>
              <a:t>Can’t fix everyone, or everything.  Latch onto any wins.</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14</a:t>
            </a:fld>
            <a:endParaRPr lang="en-US"/>
          </a:p>
        </p:txBody>
      </p:sp>
    </p:spTree>
    <p:extLst>
      <p:ext uri="{BB962C8B-B14F-4D97-AF65-F5344CB8AC3E}">
        <p14:creationId xmlns:p14="http://schemas.microsoft.com/office/powerpoint/2010/main" val="3394090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family</a:t>
            </a:r>
            <a:r>
              <a:rPr lang="en-US" baseline="0" dirty="0" smtClean="0"/>
              <a:t> members= individual member of family</a:t>
            </a:r>
          </a:p>
          <a:p>
            <a:r>
              <a:rPr lang="en-US" baseline="0" dirty="0" smtClean="0"/>
              <a:t>Chronically homeless is someone who has been homeless for a minimum of 12mos</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3</a:t>
            </a:fld>
            <a:endParaRPr lang="en-US"/>
          </a:p>
        </p:txBody>
      </p:sp>
    </p:spTree>
    <p:extLst>
      <p:ext uri="{BB962C8B-B14F-4D97-AF65-F5344CB8AC3E}">
        <p14:creationId xmlns:p14="http://schemas.microsoft.com/office/powerpoint/2010/main" val="2405656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Anyone can be homeless, black, white, Asian,</a:t>
            </a:r>
            <a:r>
              <a:rPr lang="en-US" baseline="0" dirty="0" smtClean="0"/>
              <a:t> Hispanic.  Young, old, male, female, pregnant, gay, straight, transgendered.  So you get all those different cultural elements.</a:t>
            </a:r>
          </a:p>
          <a:p>
            <a:r>
              <a:rPr lang="en-US" baseline="0" dirty="0" smtClean="0"/>
              <a:t>Many homeless struggle to make friends when not homeless.  Difficult to leave homeless friends behind</a:t>
            </a:r>
          </a:p>
          <a:p>
            <a:r>
              <a:rPr lang="en-US" baseline="0" dirty="0" smtClean="0"/>
              <a:t>Long term homeless receive more respect.  More trauma equals more respect.  Don</a:t>
            </a:r>
            <a:r>
              <a:rPr lang="fr-FR" baseline="0" dirty="0" smtClean="0"/>
              <a:t>’</a:t>
            </a:r>
            <a:r>
              <a:rPr lang="en-US" baseline="0" dirty="0" smtClean="0"/>
              <a:t>t want healthcare because you get more respect without it.</a:t>
            </a:r>
          </a:p>
          <a:p>
            <a:r>
              <a:rPr lang="en-US" baseline="0" dirty="0" smtClean="0"/>
              <a:t>Violence solves everything.  Violence is power</a:t>
            </a:r>
          </a:p>
          <a:p>
            <a:r>
              <a:rPr lang="en-US" baseline="0" dirty="0" smtClean="0"/>
              <a:t>Young homeless generally fear adults, so they don</a:t>
            </a:r>
            <a:r>
              <a:rPr lang="fr-FR" baseline="0" dirty="0" smtClean="0"/>
              <a:t>’</a:t>
            </a:r>
            <a:r>
              <a:rPr lang="en-US" baseline="0" dirty="0" smtClean="0"/>
              <a:t>t interact with those trying to help.  Wiccan is the most prevalent religion among street youth.  </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4</a:t>
            </a:fld>
            <a:endParaRPr lang="en-US"/>
          </a:p>
        </p:txBody>
      </p:sp>
    </p:spTree>
    <p:extLst>
      <p:ext uri="{BB962C8B-B14F-4D97-AF65-F5344CB8AC3E}">
        <p14:creationId xmlns:p14="http://schemas.microsoft.com/office/powerpoint/2010/main" val="2555233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york</a:t>
            </a:r>
            <a:r>
              <a:rPr lang="en-US" baseline="0" dirty="0" smtClean="0"/>
              <a:t> post front page news.  Homeless shaming.  Could this be mental illness shaming?</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5</a:t>
            </a:fld>
            <a:endParaRPr lang="en-US"/>
          </a:p>
        </p:txBody>
      </p:sp>
    </p:spTree>
    <p:extLst>
      <p:ext uri="{BB962C8B-B14F-4D97-AF65-F5344CB8AC3E}">
        <p14:creationId xmlns:p14="http://schemas.microsoft.com/office/powerpoint/2010/main" val="3168211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Unfavorable media portrayal.  Also not an accurate portrayal.  </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7</a:t>
            </a:fld>
            <a:endParaRPr lang="en-US"/>
          </a:p>
        </p:txBody>
      </p:sp>
    </p:spTree>
    <p:extLst>
      <p:ext uri="{BB962C8B-B14F-4D97-AF65-F5344CB8AC3E}">
        <p14:creationId xmlns:p14="http://schemas.microsoft.com/office/powerpoint/2010/main" val="84253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York currently</a:t>
            </a:r>
            <a:r>
              <a:rPr lang="en-US" baseline="0" dirty="0" smtClean="0"/>
              <a:t> trying to outlaw homelessness.  Laramie busses homeless out of town.  Our society has some hero worship of veterans, they are held in high esteem.  </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8</a:t>
            </a:fld>
            <a:endParaRPr lang="en-US"/>
          </a:p>
        </p:txBody>
      </p:sp>
    </p:spTree>
    <p:extLst>
      <p:ext uri="{BB962C8B-B14F-4D97-AF65-F5344CB8AC3E}">
        <p14:creationId xmlns:p14="http://schemas.microsoft.com/office/powerpoint/2010/main" val="3167082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Difficult to conduct</a:t>
            </a:r>
            <a:r>
              <a:rPr lang="en-US" baseline="0" dirty="0" smtClean="0"/>
              <a:t> studies as population is transient and difficult to follow up with.  Cant always extrapolate data from one homeless study to homeless in other areas, for instance cold weather homeless problems are difficult from warm weather homeless problems.    </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9</a:t>
            </a:fld>
            <a:endParaRPr lang="en-US"/>
          </a:p>
        </p:txBody>
      </p:sp>
    </p:spTree>
    <p:extLst>
      <p:ext uri="{BB962C8B-B14F-4D97-AF65-F5344CB8AC3E}">
        <p14:creationId xmlns:p14="http://schemas.microsoft.com/office/powerpoint/2010/main" val="3109168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suffer from diabetes,</a:t>
            </a:r>
            <a:r>
              <a:rPr lang="en-US" baseline="0" dirty="0" smtClean="0"/>
              <a:t> HTN, hyperlipidemia, and mental illness</a:t>
            </a:r>
          </a:p>
          <a:p>
            <a:r>
              <a:rPr lang="en-US" baseline="0" dirty="0" smtClean="0"/>
              <a:t>Homeless have been ridiculed by mainstream society, they are ignored on a daily basis while they are experiencing some of their most difficult moments.  They do not feel anyone cares about them.</a:t>
            </a:r>
          </a:p>
          <a:p>
            <a:r>
              <a:rPr lang="en-US" dirty="0" smtClean="0"/>
              <a:t>Housing is usually</a:t>
            </a:r>
            <a:r>
              <a:rPr lang="en-US" baseline="0" dirty="0" smtClean="0"/>
              <a:t> the #1 priority.  Lots of money is spent on this with varying degrees of success.  Support is needed to help patient transition to mainstream.</a:t>
            </a:r>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10</a:t>
            </a:fld>
            <a:endParaRPr lang="en-US"/>
          </a:p>
        </p:txBody>
      </p:sp>
    </p:spTree>
    <p:extLst>
      <p:ext uri="{BB962C8B-B14F-4D97-AF65-F5344CB8AC3E}">
        <p14:creationId xmlns:p14="http://schemas.microsoft.com/office/powerpoint/2010/main" val="3298301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Rates of mental illness vary</a:t>
            </a:r>
            <a:r>
              <a:rPr lang="en-US" baseline="0" dirty="0" smtClean="0"/>
              <a:t> with each study, but it</a:t>
            </a:r>
            <a:r>
              <a:rPr lang="fr-FR" baseline="0" dirty="0" smtClean="0"/>
              <a:t>’</a:t>
            </a:r>
            <a:r>
              <a:rPr lang="en-US" baseline="0" dirty="0" smtClean="0"/>
              <a:t>s a significant problem</a:t>
            </a:r>
          </a:p>
          <a:p>
            <a:r>
              <a:rPr lang="en-US" baseline="0" dirty="0" smtClean="0"/>
              <a:t>TBI 5 times the rate of general population.  Ties in with mental illness and substance abuse</a:t>
            </a:r>
          </a:p>
          <a:p>
            <a:r>
              <a:rPr lang="en-US" baseline="0" dirty="0" smtClean="0"/>
              <a:t>Poor diet does no favors for the diabetic.  Unable to afford supplies to check blood glucose levels</a:t>
            </a:r>
          </a:p>
          <a:p>
            <a:r>
              <a:rPr lang="en-US" baseline="0" dirty="0" smtClean="0"/>
              <a:t>Physical violence and rape are common in the homeless community.  Trauma is a common problem.  Rape and threat of violence tie more into mental illness</a:t>
            </a:r>
          </a:p>
          <a:p>
            <a:r>
              <a:rPr lang="en-US" baseline="0" dirty="0" smtClean="0"/>
              <a:t>STIs more prevalent in homeless women due to rape and prostitution.</a:t>
            </a:r>
          </a:p>
          <a:p>
            <a:r>
              <a:rPr lang="en-US" baseline="0" dirty="0" smtClean="0"/>
              <a:t>Lice, scabies, and secondary bacterial infections are endemic in homeless.  Due to wet clothing (trench foot) and exposure to elements.  Note everyone has shoes</a:t>
            </a:r>
          </a:p>
          <a:p>
            <a:r>
              <a:rPr lang="en-US" baseline="0" dirty="0" smtClean="0"/>
              <a:t>Frostbite, heat stroke</a:t>
            </a:r>
          </a:p>
          <a:p>
            <a:endParaRPr lang="en-US" dirty="0"/>
          </a:p>
        </p:txBody>
      </p:sp>
      <p:sp>
        <p:nvSpPr>
          <p:cNvPr id="4" name="Slide Number Placeholder 3"/>
          <p:cNvSpPr>
            <a:spLocks noGrp="1"/>
          </p:cNvSpPr>
          <p:nvPr>
            <p:ph type="sldNum" sz="quarter" idx="10"/>
          </p:nvPr>
        </p:nvSpPr>
        <p:spPr/>
        <p:txBody>
          <a:bodyPr/>
          <a:lstStyle/>
          <a:p>
            <a:fld id="{A7BAD2E5-E4B1-7A41-8505-60C18D6F5014}" type="slidenum">
              <a:rPr lang="en-US" smtClean="0"/>
              <a:t>11</a:t>
            </a:fld>
            <a:endParaRPr lang="en-US"/>
          </a:p>
        </p:txBody>
      </p:sp>
    </p:spTree>
    <p:extLst>
      <p:ext uri="{BB962C8B-B14F-4D97-AF65-F5344CB8AC3E}">
        <p14:creationId xmlns:p14="http://schemas.microsoft.com/office/powerpoint/2010/main" val="2171022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6B631A-87E3-474A-AD69-4F966F6FCA78}"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281914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B631A-87E3-474A-AD69-4F966F6FCA78}"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3158774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B631A-87E3-474A-AD69-4F966F6FCA78}"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3599345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B631A-87E3-474A-AD69-4F966F6FCA78}"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172656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B631A-87E3-474A-AD69-4F966F6FCA78}"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326562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6B631A-87E3-474A-AD69-4F966F6FCA78}"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3885345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6B631A-87E3-474A-AD69-4F966F6FCA78}" type="datetimeFigureOut">
              <a:rPr lang="en-US" smtClean="0"/>
              <a:t>3/29/16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20135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6B631A-87E3-474A-AD69-4F966F6FCA78}" type="datetimeFigureOut">
              <a:rPr lang="en-US" smtClean="0"/>
              <a:t>3/29/16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237137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B631A-87E3-474A-AD69-4F966F6FCA78}" type="datetimeFigureOut">
              <a:rPr lang="en-US" smtClean="0"/>
              <a:t>3/29/16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208332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B631A-87E3-474A-AD69-4F966F6FCA78}"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374676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B631A-87E3-474A-AD69-4F966F6FCA78}"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01501-4E3B-DC43-ACB2-E7AB4CD7EFD4}" type="slidenum">
              <a:rPr lang="en-US" smtClean="0"/>
              <a:t>‹#›</a:t>
            </a:fld>
            <a:endParaRPr lang="en-US"/>
          </a:p>
        </p:txBody>
      </p:sp>
    </p:spTree>
    <p:extLst>
      <p:ext uri="{BB962C8B-B14F-4D97-AF65-F5344CB8AC3E}">
        <p14:creationId xmlns:p14="http://schemas.microsoft.com/office/powerpoint/2010/main" val="13152067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B631A-87E3-474A-AD69-4F966F6FCA78}" type="datetimeFigureOut">
              <a:rPr lang="en-US" smtClean="0"/>
              <a:t>3/29/16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001501-4E3B-DC43-ACB2-E7AB4CD7EFD4}" type="slidenum">
              <a:rPr lang="en-US" smtClean="0"/>
              <a:t>‹#›</a:t>
            </a:fld>
            <a:endParaRPr lang="en-US"/>
          </a:p>
        </p:txBody>
      </p:sp>
    </p:spTree>
    <p:extLst>
      <p:ext uri="{BB962C8B-B14F-4D97-AF65-F5344CB8AC3E}">
        <p14:creationId xmlns:p14="http://schemas.microsoft.com/office/powerpoint/2010/main" val="277604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Homeless and Healthcare</a:t>
            </a:r>
            <a:endParaRPr lang="en-US" dirty="0"/>
          </a:p>
        </p:txBody>
      </p:sp>
      <p:sp>
        <p:nvSpPr>
          <p:cNvPr id="3" name="Subtitle 2"/>
          <p:cNvSpPr>
            <a:spLocks noGrp="1"/>
          </p:cNvSpPr>
          <p:nvPr>
            <p:ph type="subTitle" idx="1"/>
          </p:nvPr>
        </p:nvSpPr>
        <p:spPr/>
        <p:txBody>
          <a:bodyPr/>
          <a:lstStyle/>
          <a:p>
            <a:r>
              <a:rPr lang="en-US" dirty="0" smtClean="0"/>
              <a:t>Aaron Wright</a:t>
            </a:r>
            <a:endParaRPr lang="en-US" dirty="0"/>
          </a:p>
        </p:txBody>
      </p:sp>
    </p:spTree>
    <p:extLst>
      <p:ext uri="{BB962C8B-B14F-4D97-AF65-F5344CB8AC3E}">
        <p14:creationId xmlns:p14="http://schemas.microsoft.com/office/powerpoint/2010/main" val="1320792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Healthcare Needs</a:t>
            </a:r>
            <a:endParaRPr lang="en-US" dirty="0"/>
          </a:p>
        </p:txBody>
      </p:sp>
      <p:sp>
        <p:nvSpPr>
          <p:cNvPr id="3" name="Content Placeholder 2"/>
          <p:cNvSpPr>
            <a:spLocks noGrp="1"/>
          </p:cNvSpPr>
          <p:nvPr>
            <p:ph idx="1"/>
          </p:nvPr>
        </p:nvSpPr>
        <p:spPr/>
        <p:txBody>
          <a:bodyPr>
            <a:normAutofit fontScale="85000" lnSpcReduction="20000"/>
          </a:bodyPr>
          <a:lstStyle/>
          <a:p>
            <a:r>
              <a:rPr lang="en-US" sz="5100" dirty="0" smtClean="0"/>
              <a:t>Same as Non-Homeless, but with added difficulties</a:t>
            </a:r>
          </a:p>
          <a:p>
            <a:r>
              <a:rPr lang="en-US" sz="5100" b="1" dirty="0" smtClean="0"/>
              <a:t>Trust!! </a:t>
            </a:r>
          </a:p>
          <a:p>
            <a:r>
              <a:rPr lang="en-US" sz="5100" dirty="0" smtClean="0"/>
              <a:t>Housing AND support</a:t>
            </a:r>
          </a:p>
          <a:p>
            <a:r>
              <a:rPr lang="en-US" sz="5100" dirty="0" smtClean="0"/>
              <a:t>Healthy food, clean water</a:t>
            </a:r>
          </a:p>
          <a:p>
            <a:r>
              <a:rPr lang="en-US" sz="5100" dirty="0" smtClean="0"/>
              <a:t>Transportation</a:t>
            </a:r>
          </a:p>
          <a:p>
            <a:pPr marL="0" indent="0">
              <a:buNone/>
            </a:pPr>
            <a:r>
              <a:rPr lang="en-US" sz="5100" dirty="0" smtClean="0"/>
              <a:t>(Nelson, et a., 2015)</a:t>
            </a:r>
          </a:p>
          <a:p>
            <a:endParaRPr lang="en-US" sz="5100" dirty="0" smtClean="0"/>
          </a:p>
        </p:txBody>
      </p:sp>
    </p:spTree>
    <p:extLst>
      <p:ext uri="{BB962C8B-B14F-4D97-AF65-F5344CB8AC3E}">
        <p14:creationId xmlns:p14="http://schemas.microsoft.com/office/powerpoint/2010/main" val="1818837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Medical Problems</a:t>
            </a:r>
            <a:endParaRPr lang="en-US" dirty="0"/>
          </a:p>
        </p:txBody>
      </p:sp>
      <p:sp>
        <p:nvSpPr>
          <p:cNvPr id="3" name="Content Placeholder 2"/>
          <p:cNvSpPr>
            <a:spLocks noGrp="1"/>
          </p:cNvSpPr>
          <p:nvPr>
            <p:ph idx="1"/>
          </p:nvPr>
        </p:nvSpPr>
        <p:spPr/>
        <p:txBody>
          <a:bodyPr>
            <a:normAutofit/>
          </a:bodyPr>
          <a:lstStyle/>
          <a:p>
            <a:r>
              <a:rPr lang="en-US" dirty="0" smtClean="0"/>
              <a:t>Mental illness</a:t>
            </a:r>
          </a:p>
          <a:p>
            <a:r>
              <a:rPr lang="en-US" dirty="0" smtClean="0"/>
              <a:t>Traumatic brain injury</a:t>
            </a:r>
          </a:p>
          <a:p>
            <a:r>
              <a:rPr lang="en-US" dirty="0" smtClean="0"/>
              <a:t>Diabetes</a:t>
            </a:r>
          </a:p>
          <a:p>
            <a:r>
              <a:rPr lang="en-US" dirty="0" smtClean="0"/>
              <a:t>Injuries and violence</a:t>
            </a:r>
          </a:p>
          <a:p>
            <a:r>
              <a:rPr lang="en-US" dirty="0" smtClean="0"/>
              <a:t>STIs</a:t>
            </a:r>
          </a:p>
          <a:p>
            <a:r>
              <a:rPr lang="en-US" dirty="0" smtClean="0"/>
              <a:t>Skin and foot problems</a:t>
            </a:r>
          </a:p>
          <a:p>
            <a:r>
              <a:rPr lang="en-US" dirty="0" smtClean="0"/>
              <a:t>Exposure related conditions</a:t>
            </a:r>
          </a:p>
          <a:p>
            <a:pPr marL="0" indent="0">
              <a:buNone/>
            </a:pPr>
            <a:r>
              <a:rPr lang="en-US" sz="2000" dirty="0" smtClean="0"/>
              <a:t>(Maness &amp; Khan, 2014)</a:t>
            </a:r>
          </a:p>
          <a:p>
            <a:pPr marL="0" indent="0">
              <a:buNone/>
            </a:pPr>
            <a:endParaRPr lang="en-US" dirty="0" smtClean="0"/>
          </a:p>
          <a:p>
            <a:endParaRPr lang="en-US" dirty="0"/>
          </a:p>
        </p:txBody>
      </p:sp>
    </p:spTree>
    <p:extLst>
      <p:ext uri="{BB962C8B-B14F-4D97-AF65-F5344CB8AC3E}">
        <p14:creationId xmlns:p14="http://schemas.microsoft.com/office/powerpoint/2010/main" val="3785121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Not Being Met?</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t>Housing</a:t>
            </a:r>
          </a:p>
          <a:p>
            <a:r>
              <a:rPr lang="en-US" sz="4000" dirty="0" smtClean="0"/>
              <a:t>Transition support</a:t>
            </a:r>
          </a:p>
          <a:p>
            <a:r>
              <a:rPr lang="en-US" sz="4000" dirty="0" smtClean="0"/>
              <a:t>Mental Health</a:t>
            </a:r>
          </a:p>
          <a:p>
            <a:r>
              <a:rPr lang="en-US" sz="4000" dirty="0" smtClean="0"/>
              <a:t>Basic healthcare needs</a:t>
            </a:r>
          </a:p>
          <a:p>
            <a:r>
              <a:rPr lang="en-US" sz="4000" dirty="0" smtClean="0"/>
              <a:t>TRUST!</a:t>
            </a:r>
          </a:p>
          <a:p>
            <a:r>
              <a:rPr lang="en-US" sz="4000" dirty="0" smtClean="0"/>
              <a:t>Transportation </a:t>
            </a:r>
          </a:p>
          <a:p>
            <a:pPr marL="0" indent="0">
              <a:buNone/>
            </a:pPr>
            <a:endParaRPr lang="en-US" dirty="0" smtClean="0"/>
          </a:p>
          <a:p>
            <a:pPr marL="0" indent="0">
              <a:buNone/>
            </a:pPr>
            <a:r>
              <a:rPr lang="en-US" sz="2000" dirty="0" smtClean="0"/>
              <a:t>(Maness &amp; Khan, 2014)</a:t>
            </a:r>
          </a:p>
          <a:p>
            <a:pPr marL="0" indent="0">
              <a:buNone/>
            </a:pPr>
            <a:endParaRPr lang="en-US" dirty="0"/>
          </a:p>
        </p:txBody>
      </p:sp>
    </p:spTree>
    <p:extLst>
      <p:ext uri="{BB962C8B-B14F-4D97-AF65-F5344CB8AC3E}">
        <p14:creationId xmlns:p14="http://schemas.microsoft.com/office/powerpoint/2010/main" val="3596989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NP</a:t>
            </a:r>
            <a:endParaRPr lang="en-US" dirty="0"/>
          </a:p>
        </p:txBody>
      </p:sp>
      <p:sp>
        <p:nvSpPr>
          <p:cNvPr id="3" name="Content Placeholder 2"/>
          <p:cNvSpPr>
            <a:spLocks noGrp="1"/>
          </p:cNvSpPr>
          <p:nvPr>
            <p:ph idx="1"/>
          </p:nvPr>
        </p:nvSpPr>
        <p:spPr/>
        <p:txBody>
          <a:bodyPr/>
          <a:lstStyle/>
          <a:p>
            <a:r>
              <a:rPr lang="en-US" dirty="0" smtClean="0"/>
              <a:t>Treat the whole person</a:t>
            </a:r>
          </a:p>
          <a:p>
            <a:r>
              <a:rPr lang="en-US" dirty="0" smtClean="0"/>
              <a:t>Offer judgment free healthcare</a:t>
            </a:r>
          </a:p>
          <a:p>
            <a:r>
              <a:rPr lang="en-US" dirty="0" smtClean="0"/>
              <a:t>Motivational interviewing</a:t>
            </a:r>
            <a:endParaRPr lang="en-US" dirty="0"/>
          </a:p>
        </p:txBody>
      </p:sp>
    </p:spTree>
    <p:extLst>
      <p:ext uri="{BB962C8B-B14F-4D97-AF65-F5344CB8AC3E}">
        <p14:creationId xmlns:p14="http://schemas.microsoft.com/office/powerpoint/2010/main" val="181524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Needs </a:t>
            </a:r>
            <a:r>
              <a:rPr lang="en-US" dirty="0"/>
              <a:t>T</a:t>
            </a:r>
            <a:r>
              <a:rPr lang="en-US" dirty="0" smtClean="0"/>
              <a:t>o </a:t>
            </a:r>
            <a:r>
              <a:rPr lang="en-US" dirty="0"/>
              <a:t>B</a:t>
            </a:r>
            <a:r>
              <a:rPr lang="en-US" dirty="0" smtClean="0"/>
              <a:t>e </a:t>
            </a:r>
            <a:r>
              <a:rPr lang="en-US" dirty="0"/>
              <a:t>D</a:t>
            </a:r>
            <a:r>
              <a:rPr lang="en-US" dirty="0" smtClean="0"/>
              <a:t>one?</a:t>
            </a:r>
            <a:endParaRPr lang="en-US" dirty="0"/>
          </a:p>
        </p:txBody>
      </p:sp>
      <p:sp>
        <p:nvSpPr>
          <p:cNvPr id="3" name="Content Placeholder 2"/>
          <p:cNvSpPr>
            <a:spLocks noGrp="1"/>
          </p:cNvSpPr>
          <p:nvPr>
            <p:ph idx="1"/>
          </p:nvPr>
        </p:nvSpPr>
        <p:spPr/>
        <p:txBody>
          <a:bodyPr/>
          <a:lstStyle/>
          <a:p>
            <a:r>
              <a:rPr lang="en-US" dirty="0" smtClean="0"/>
              <a:t>Multidisciplinary approach</a:t>
            </a:r>
          </a:p>
          <a:p>
            <a:r>
              <a:rPr lang="en-US" dirty="0" smtClean="0"/>
              <a:t>Patient centered care</a:t>
            </a:r>
          </a:p>
          <a:p>
            <a:r>
              <a:rPr lang="en-US" dirty="0" smtClean="0"/>
              <a:t>Bring healthcare to homeless</a:t>
            </a:r>
          </a:p>
          <a:p>
            <a:r>
              <a:rPr lang="en-US" dirty="0" smtClean="0"/>
              <a:t>Help them transition </a:t>
            </a:r>
          </a:p>
          <a:p>
            <a:r>
              <a:rPr lang="en-US" dirty="0" smtClean="0"/>
              <a:t>Do what you can</a:t>
            </a:r>
            <a:endParaRPr lang="en-US" dirty="0"/>
          </a:p>
        </p:txBody>
      </p:sp>
    </p:spTree>
    <p:extLst>
      <p:ext uri="{BB962C8B-B14F-4D97-AF65-F5344CB8AC3E}">
        <p14:creationId xmlns:p14="http://schemas.microsoft.com/office/powerpoint/2010/main" val="2240792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Erikson, E.  (2006).</a:t>
            </a:r>
            <a:r>
              <a:rPr lang="en-US" sz="3000" dirty="0" smtClean="0"/>
              <a:t> </a:t>
            </a:r>
            <a:r>
              <a:rPr lang="en-US" sz="3000" dirty="0"/>
              <a:t>The Representation of Homelessness in the Nightly </a:t>
            </a:r>
            <a:r>
              <a:rPr lang="en-US" sz="3000" dirty="0" smtClean="0"/>
              <a:t>News.  </a:t>
            </a:r>
            <a:r>
              <a:rPr lang="en-US" sz="3000" i="1" dirty="0" smtClean="0"/>
              <a:t>Journal of Communication, Culture, and Technology.</a:t>
            </a:r>
            <a:r>
              <a:rPr lang="en-US" sz="3000" dirty="0" smtClean="0"/>
              <a:t>  1-18</a:t>
            </a:r>
          </a:p>
          <a:p>
            <a:r>
              <a:rPr lang="en-US" sz="3000" dirty="0" smtClean="0"/>
              <a:t>Maness, D. L. &amp; Khan, M.  (2014).  Care of the homeless: an overview.  </a:t>
            </a:r>
            <a:r>
              <a:rPr lang="en-US" sz="3000" i="1" dirty="0" smtClean="0"/>
              <a:t>American Family Physician, 89</a:t>
            </a:r>
            <a:r>
              <a:rPr lang="en-US" sz="3000" dirty="0" smtClean="0"/>
              <a:t>(8).  634-640.   </a:t>
            </a:r>
            <a:endParaRPr lang="en-US" dirty="0" smtClean="0"/>
          </a:p>
          <a:p>
            <a:r>
              <a:rPr lang="en-US" dirty="0" smtClean="0"/>
              <a:t>National Alliance to End Homelessness.  (2015).  </a:t>
            </a:r>
            <a:r>
              <a:rPr lang="en-US" i="1" dirty="0" smtClean="0"/>
              <a:t>Snapshot of homelessness</a:t>
            </a:r>
            <a:r>
              <a:rPr lang="en-US" dirty="0" smtClean="0"/>
              <a:t>.  Washington, D.C.</a:t>
            </a:r>
          </a:p>
          <a:p>
            <a:r>
              <a:rPr lang="en-US" dirty="0" smtClean="0"/>
              <a:t>Nelson, G., Patterson, M., </a:t>
            </a:r>
            <a:r>
              <a:rPr lang="en-US" dirty="0" err="1" smtClean="0"/>
              <a:t>Kirst</a:t>
            </a:r>
            <a:r>
              <a:rPr lang="en-US" dirty="0" smtClean="0"/>
              <a:t>, M., </a:t>
            </a:r>
            <a:r>
              <a:rPr lang="en-US" dirty="0" err="1" smtClean="0"/>
              <a:t>Macnaughton</a:t>
            </a:r>
            <a:r>
              <a:rPr lang="en-US" dirty="0" smtClean="0"/>
              <a:t>, E., </a:t>
            </a:r>
            <a:r>
              <a:rPr lang="en-US" dirty="0" err="1" smtClean="0"/>
              <a:t>Isaak</a:t>
            </a:r>
            <a:r>
              <a:rPr lang="en-US" dirty="0" smtClean="0"/>
              <a:t>, C. A., Nolin, D. . . . Goering, P. N.  (2015).</a:t>
            </a:r>
            <a:r>
              <a:rPr lang="en-US" b="1" dirty="0"/>
              <a:t> </a:t>
            </a:r>
            <a:r>
              <a:rPr lang="en-US" sz="2900" dirty="0"/>
              <a:t>Life changes among homeless persons with mental illness: a longitudinal study of housing first and usual treatment</a:t>
            </a:r>
            <a:r>
              <a:rPr lang="en-US" sz="2900" dirty="0" smtClean="0"/>
              <a:t>.  </a:t>
            </a:r>
            <a:r>
              <a:rPr lang="en-US" sz="2900" i="1" dirty="0" smtClean="0"/>
              <a:t>Psychiatric Services,66</a:t>
            </a:r>
            <a:r>
              <a:rPr lang="en-US" sz="2900" dirty="0" smtClean="0"/>
              <a:t>(6).  592-597.  </a:t>
            </a:r>
          </a:p>
          <a:p>
            <a:r>
              <a:rPr lang="en-US" dirty="0" smtClean="0"/>
              <a:t>O’Sullivan Oliveira, J. &amp; Burke, P. J.  (2009).  Lost in the shuffle: culture of homeless adolescents.  </a:t>
            </a:r>
            <a:r>
              <a:rPr lang="en-US" i="1" dirty="0" smtClean="0"/>
              <a:t>Pediatric Nursing, 35</a:t>
            </a:r>
            <a:r>
              <a:rPr lang="en-US" dirty="0" smtClean="0"/>
              <a:t>(3).  154-161.</a:t>
            </a:r>
          </a:p>
          <a:p>
            <a:r>
              <a:rPr lang="en-US" dirty="0" err="1" smtClean="0"/>
              <a:t>Philipps</a:t>
            </a:r>
            <a:r>
              <a:rPr lang="en-US" dirty="0" smtClean="0"/>
              <a:t>, K.  (2012). </a:t>
            </a:r>
            <a:r>
              <a:rPr lang="en-US" dirty="0"/>
              <a:t>Homelessness: </a:t>
            </a:r>
            <a:r>
              <a:rPr lang="en-US" dirty="0" smtClean="0"/>
              <a:t>causes</a:t>
            </a:r>
            <a:r>
              <a:rPr lang="en-US" dirty="0"/>
              <a:t>, c</a:t>
            </a:r>
            <a:r>
              <a:rPr lang="en-US" dirty="0" smtClean="0"/>
              <a:t>ulture </a:t>
            </a:r>
            <a:r>
              <a:rPr lang="en-US" dirty="0"/>
              <a:t>and </a:t>
            </a:r>
            <a:r>
              <a:rPr lang="en-US" dirty="0" smtClean="0"/>
              <a:t>community development </a:t>
            </a:r>
            <a:r>
              <a:rPr lang="en-US" dirty="0"/>
              <a:t>as a </a:t>
            </a:r>
            <a:r>
              <a:rPr lang="en-US" dirty="0" smtClean="0"/>
              <a:t>solution.  </a:t>
            </a:r>
            <a:r>
              <a:rPr lang="en-US" i="1" dirty="0" smtClean="0"/>
              <a:t>Pell Scholars and Senior Theses.  </a:t>
            </a:r>
            <a:r>
              <a:rPr lang="en-US" dirty="0" smtClean="0"/>
              <a:t>1-55  </a:t>
            </a:r>
          </a:p>
        </p:txBody>
      </p:sp>
    </p:spTree>
    <p:extLst>
      <p:ext uri="{BB962C8B-B14F-4D97-AF65-F5344CB8AC3E}">
        <p14:creationId xmlns:p14="http://schemas.microsoft.com/office/powerpoint/2010/main" val="188595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idx="1"/>
          </p:nvPr>
        </p:nvSpPr>
        <p:spPr/>
        <p:txBody>
          <a:bodyPr>
            <a:noAutofit/>
          </a:bodyPr>
          <a:lstStyle/>
          <a:p>
            <a:r>
              <a:rPr lang="en-US" sz="4000" dirty="0" smtClean="0"/>
              <a:t>50% report alcohol use</a:t>
            </a:r>
          </a:p>
          <a:p>
            <a:r>
              <a:rPr lang="en-US" sz="4000" dirty="0" smtClean="0"/>
              <a:t>50% report Mental illness</a:t>
            </a:r>
          </a:p>
          <a:p>
            <a:r>
              <a:rPr lang="en-US" sz="4000" dirty="0" smtClean="0"/>
              <a:t>Males - </a:t>
            </a:r>
            <a:r>
              <a:rPr lang="en-US" sz="3200" dirty="0" smtClean="0"/>
              <a:t>70.8%</a:t>
            </a:r>
          </a:p>
          <a:p>
            <a:r>
              <a:rPr lang="en-US" sz="4000" dirty="0" smtClean="0"/>
              <a:t>Ages 31-50 – 43.2% </a:t>
            </a:r>
          </a:p>
          <a:p>
            <a:r>
              <a:rPr lang="en-US" sz="4000" dirty="0" smtClean="0"/>
              <a:t>White, Non-Hispanic – 47.8%</a:t>
            </a:r>
          </a:p>
          <a:p>
            <a:pPr marL="0" indent="0">
              <a:buNone/>
            </a:pPr>
            <a:r>
              <a:rPr lang="en-US" sz="1600" dirty="0" smtClean="0"/>
              <a:t>(National Alliance to End Homelessness, 2015)</a:t>
            </a:r>
          </a:p>
          <a:p>
            <a:pPr marL="0" indent="0">
              <a:buNone/>
            </a:pPr>
            <a:endParaRPr lang="en-US" sz="1600" dirty="0"/>
          </a:p>
        </p:txBody>
      </p:sp>
    </p:spTree>
    <p:extLst>
      <p:ext uri="{BB962C8B-B14F-4D97-AF65-F5344CB8AC3E}">
        <p14:creationId xmlns:p14="http://schemas.microsoft.com/office/powerpoint/2010/main" val="28700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 </a:t>
            </a:r>
            <a:endParaRPr lang="en-US" dirty="0"/>
          </a:p>
        </p:txBody>
      </p:sp>
      <p:sp>
        <p:nvSpPr>
          <p:cNvPr id="3" name="Content Placeholder 2"/>
          <p:cNvSpPr>
            <a:spLocks noGrp="1"/>
          </p:cNvSpPr>
          <p:nvPr>
            <p:ph idx="1"/>
          </p:nvPr>
        </p:nvSpPr>
        <p:spPr/>
        <p:txBody>
          <a:bodyPr>
            <a:normAutofit/>
          </a:bodyPr>
          <a:lstStyle/>
          <a:p>
            <a:r>
              <a:rPr lang="en-US" sz="3600" dirty="0" smtClean="0"/>
              <a:t>January 2015 - </a:t>
            </a:r>
            <a:r>
              <a:rPr lang="en-US" sz="3600" b="1" dirty="0" smtClean="0"/>
              <a:t>564,708</a:t>
            </a:r>
            <a:endParaRPr lang="en-US" sz="3600" b="1" dirty="0" smtClean="0"/>
          </a:p>
          <a:p>
            <a:r>
              <a:rPr lang="en-US" sz="3600" b="1" dirty="0" smtClean="0"/>
              <a:t>358,422</a:t>
            </a:r>
            <a:r>
              <a:rPr lang="en-US" sz="3600" dirty="0" smtClean="0"/>
              <a:t> individuals</a:t>
            </a:r>
          </a:p>
          <a:p>
            <a:r>
              <a:rPr lang="en-US" sz="3600" b="1" dirty="0" smtClean="0"/>
              <a:t>206,286</a:t>
            </a:r>
            <a:r>
              <a:rPr lang="en-US" sz="3600" dirty="0" smtClean="0"/>
              <a:t> homeless family members</a:t>
            </a:r>
          </a:p>
          <a:p>
            <a:r>
              <a:rPr lang="en-US" sz="3600" b="1" dirty="0" smtClean="0"/>
              <a:t>83,170</a:t>
            </a:r>
            <a:r>
              <a:rPr lang="en-US" sz="3600" dirty="0" smtClean="0"/>
              <a:t> chronically homeless individuals</a:t>
            </a:r>
          </a:p>
          <a:p>
            <a:r>
              <a:rPr lang="en-US" sz="3600" b="1" dirty="0" smtClean="0"/>
              <a:t>13,105</a:t>
            </a:r>
            <a:r>
              <a:rPr lang="en-US" sz="3600" dirty="0" smtClean="0"/>
              <a:t> </a:t>
            </a:r>
            <a:r>
              <a:rPr lang="en-US" sz="3600" dirty="0" smtClean="0"/>
              <a:t>chronically homeless family members</a:t>
            </a:r>
          </a:p>
          <a:p>
            <a:pPr marL="0" indent="0">
              <a:buNone/>
            </a:pPr>
            <a:r>
              <a:rPr lang="en-US" sz="1600" dirty="0" smtClean="0"/>
              <a:t>(National Alliance to End Homelessness, 2015)</a:t>
            </a:r>
            <a:endParaRPr lang="en-US" sz="1600" dirty="0"/>
          </a:p>
        </p:txBody>
      </p:sp>
    </p:spTree>
    <p:extLst>
      <p:ext uri="{BB962C8B-B14F-4D97-AF65-F5344CB8AC3E}">
        <p14:creationId xmlns:p14="http://schemas.microsoft.com/office/powerpoint/2010/main" val="43961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Culture</a:t>
            </a:r>
            <a:endParaRPr lang="en-US" dirty="0"/>
          </a:p>
        </p:txBody>
      </p:sp>
      <p:sp>
        <p:nvSpPr>
          <p:cNvPr id="3" name="Content Placeholder 2"/>
          <p:cNvSpPr>
            <a:spLocks noGrp="1"/>
          </p:cNvSpPr>
          <p:nvPr>
            <p:ph idx="1"/>
          </p:nvPr>
        </p:nvSpPr>
        <p:spPr/>
        <p:txBody>
          <a:bodyPr>
            <a:normAutofit fontScale="85000" lnSpcReduction="20000"/>
          </a:bodyPr>
          <a:lstStyle/>
          <a:p>
            <a:r>
              <a:rPr lang="en-US" sz="5400" dirty="0" smtClean="0"/>
              <a:t>Wide range of backgrounds</a:t>
            </a:r>
          </a:p>
          <a:p>
            <a:r>
              <a:rPr lang="en-US" sz="5400" dirty="0" smtClean="0"/>
              <a:t>Friendship</a:t>
            </a:r>
          </a:p>
          <a:p>
            <a:r>
              <a:rPr lang="en-US" sz="5400" dirty="0" smtClean="0"/>
              <a:t>Inversion of values</a:t>
            </a:r>
          </a:p>
          <a:p>
            <a:r>
              <a:rPr lang="en-US" sz="5400" dirty="0" smtClean="0"/>
              <a:t>Violence </a:t>
            </a:r>
          </a:p>
          <a:p>
            <a:r>
              <a:rPr lang="en-US" sz="5400" dirty="0" smtClean="0"/>
              <a:t>Different ages</a:t>
            </a:r>
          </a:p>
          <a:p>
            <a:pPr lvl="2"/>
            <a:r>
              <a:rPr lang="en-US" sz="4600" dirty="0" smtClean="0"/>
              <a:t>1.7 million youth</a:t>
            </a:r>
          </a:p>
          <a:p>
            <a:r>
              <a:rPr lang="en-US" sz="2000" dirty="0" smtClean="0"/>
              <a:t>(</a:t>
            </a:r>
            <a:r>
              <a:rPr lang="en-US" sz="2000" dirty="0" err="1" smtClean="0"/>
              <a:t>Philipps</a:t>
            </a:r>
            <a:r>
              <a:rPr lang="en-US" sz="2000" dirty="0" smtClean="0"/>
              <a:t>, 2012; O’Sullivan Oliveira &amp; Burke, 2009)</a:t>
            </a:r>
            <a:endParaRPr lang="en-US" sz="2000" dirty="0"/>
          </a:p>
        </p:txBody>
      </p:sp>
    </p:spTree>
    <p:extLst>
      <p:ext uri="{BB962C8B-B14F-4D97-AF65-F5344CB8AC3E}">
        <p14:creationId xmlns:p14="http://schemas.microsoft.com/office/powerpoint/2010/main" val="61644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Portrayal </a:t>
            </a:r>
            <a:endParaRPr lang="en-US" dirty="0"/>
          </a:p>
        </p:txBody>
      </p:sp>
      <p:pic>
        <p:nvPicPr>
          <p:cNvPr id="4" name="Content Placeholder 3" descr="Unknown.jpg"/>
          <p:cNvPicPr>
            <a:picLocks noGrp="1" noChangeAspect="1"/>
          </p:cNvPicPr>
          <p:nvPr>
            <p:ph idx="1"/>
          </p:nvPr>
        </p:nvPicPr>
        <p:blipFill>
          <a:blip r:embed="rId3">
            <a:extLst>
              <a:ext uri="{28A0092B-C50C-407E-A947-70E740481C1C}">
                <a14:useLocalDpi xmlns:a14="http://schemas.microsoft.com/office/drawing/2010/main" val="0"/>
              </a:ext>
            </a:extLst>
          </a:blip>
          <a:srcRect l="-41761" r="-41761"/>
          <a:stretch>
            <a:fillRect/>
          </a:stretch>
        </p:blipFill>
        <p:spPr>
          <a:xfrm>
            <a:off x="457200" y="1224744"/>
            <a:ext cx="8229600" cy="4901419"/>
          </a:xfrm>
        </p:spPr>
      </p:pic>
    </p:spTree>
    <p:extLst>
      <p:ext uri="{BB962C8B-B14F-4D97-AF65-F5344CB8AC3E}">
        <p14:creationId xmlns:p14="http://schemas.microsoft.com/office/powerpoint/2010/main" val="70771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Portrayal </a:t>
            </a:r>
            <a:endParaRPr lang="en-US" dirty="0"/>
          </a:p>
        </p:txBody>
      </p:sp>
      <p:pic>
        <p:nvPicPr>
          <p:cNvPr id="4" name="Content Placeholder 3" descr="020608_jamie_fox.jpg"/>
          <p:cNvPicPr>
            <a:picLocks noGrp="1" noChangeAspect="1"/>
          </p:cNvPicPr>
          <p:nvPr>
            <p:ph idx="1"/>
          </p:nvPr>
        </p:nvPicPr>
        <p:blipFill>
          <a:blip r:embed="rId2">
            <a:extLst>
              <a:ext uri="{28A0092B-C50C-407E-A947-70E740481C1C}">
                <a14:useLocalDpi xmlns:a14="http://schemas.microsoft.com/office/drawing/2010/main" val="0"/>
              </a:ext>
            </a:extLst>
          </a:blip>
          <a:srcRect l="-78418" r="-78418"/>
          <a:stretch>
            <a:fillRect/>
          </a:stretch>
        </p:blipFill>
        <p:spPr/>
      </p:pic>
    </p:spTree>
    <p:extLst>
      <p:ext uri="{BB962C8B-B14F-4D97-AF65-F5344CB8AC3E}">
        <p14:creationId xmlns:p14="http://schemas.microsoft.com/office/powerpoint/2010/main" val="338274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Portrayal </a:t>
            </a:r>
            <a:endParaRPr lang="en-US" dirty="0"/>
          </a:p>
        </p:txBody>
      </p:sp>
      <p:sp>
        <p:nvSpPr>
          <p:cNvPr id="3" name="Content Placeholder 2"/>
          <p:cNvSpPr>
            <a:spLocks noGrp="1"/>
          </p:cNvSpPr>
          <p:nvPr>
            <p:ph idx="1"/>
          </p:nvPr>
        </p:nvSpPr>
        <p:spPr/>
        <p:txBody>
          <a:bodyPr>
            <a:normAutofit/>
          </a:bodyPr>
          <a:lstStyle/>
          <a:p>
            <a:r>
              <a:rPr lang="en-US" dirty="0" smtClean="0"/>
              <a:t>Men</a:t>
            </a:r>
          </a:p>
          <a:p>
            <a:r>
              <a:rPr lang="en-US" dirty="0" smtClean="0"/>
              <a:t>Individuals</a:t>
            </a:r>
          </a:p>
          <a:p>
            <a:r>
              <a:rPr lang="en-US" dirty="0" smtClean="0"/>
              <a:t>Minorities</a:t>
            </a:r>
          </a:p>
          <a:p>
            <a:r>
              <a:rPr lang="en-US" dirty="0" smtClean="0"/>
              <a:t>Unemployed </a:t>
            </a:r>
          </a:p>
          <a:p>
            <a:r>
              <a:rPr lang="en-US" dirty="0" smtClean="0"/>
              <a:t>Violent</a:t>
            </a:r>
          </a:p>
          <a:p>
            <a:r>
              <a:rPr lang="en-US" dirty="0" smtClean="0"/>
              <a:t>Drug use</a:t>
            </a:r>
          </a:p>
          <a:p>
            <a:pPr marL="0" indent="0">
              <a:buNone/>
            </a:pPr>
            <a:r>
              <a:rPr lang="en-US" sz="2000" dirty="0" smtClean="0"/>
              <a:t>(Erikson, 2012; </a:t>
            </a:r>
            <a:r>
              <a:rPr lang="en-US" sz="2000" dirty="0" smtClean="0"/>
              <a:t>National Alliance to End Homelessness, 2015)</a:t>
            </a:r>
            <a:r>
              <a:rPr lang="en-US" sz="2000" dirty="0" smtClean="0"/>
              <a:t> </a:t>
            </a:r>
            <a:endParaRPr lang="en-US" sz="2000" dirty="0"/>
          </a:p>
        </p:txBody>
      </p:sp>
    </p:spTree>
    <p:extLst>
      <p:ext uri="{BB962C8B-B14F-4D97-AF65-F5344CB8AC3E}">
        <p14:creationId xmlns:p14="http://schemas.microsoft.com/office/powerpoint/2010/main" val="1333568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a:t>
            </a:r>
            <a:endParaRPr lang="en-US" dirty="0"/>
          </a:p>
        </p:txBody>
      </p:sp>
      <p:sp>
        <p:nvSpPr>
          <p:cNvPr id="3" name="Content Placeholder 2"/>
          <p:cNvSpPr>
            <a:spLocks noGrp="1"/>
          </p:cNvSpPr>
          <p:nvPr>
            <p:ph idx="1"/>
          </p:nvPr>
        </p:nvSpPr>
        <p:spPr/>
        <p:txBody>
          <a:bodyPr>
            <a:normAutofit/>
          </a:bodyPr>
          <a:lstStyle/>
          <a:p>
            <a:r>
              <a:rPr lang="en-US" sz="3600" dirty="0" smtClean="0"/>
              <a:t>Homeless Veterans </a:t>
            </a:r>
          </a:p>
          <a:p>
            <a:pPr lvl="2"/>
            <a:r>
              <a:rPr lang="en-US" sz="2800" dirty="0" smtClean="0"/>
              <a:t>47,725 homeless veterans in 2015</a:t>
            </a:r>
          </a:p>
          <a:p>
            <a:pPr lvl="2"/>
            <a:r>
              <a:rPr lang="en-US" sz="2800" dirty="0" smtClean="0"/>
              <a:t>$1.641 billion in 2015</a:t>
            </a:r>
          </a:p>
          <a:p>
            <a:r>
              <a:rPr lang="en-US" sz="3600" dirty="0" smtClean="0"/>
              <a:t>Non-Veteran </a:t>
            </a:r>
          </a:p>
          <a:p>
            <a:pPr lvl="2"/>
            <a:r>
              <a:rPr lang="en-US" sz="2800" dirty="0" smtClean="0"/>
              <a:t>$2.480 billion in 2015</a:t>
            </a:r>
          </a:p>
          <a:p>
            <a:r>
              <a:rPr lang="en-US" sz="3600" dirty="0" smtClean="0"/>
              <a:t>Homeless veterans have historically received a favorable political outlook </a:t>
            </a:r>
          </a:p>
          <a:p>
            <a:pPr marL="0" indent="0">
              <a:buNone/>
            </a:pPr>
            <a:r>
              <a:rPr lang="en-US" sz="2000" dirty="0" smtClean="0"/>
              <a:t>(National Alliance to End Homelessness, 2015) </a:t>
            </a:r>
            <a:endParaRPr lang="en-US" sz="2000" dirty="0" smtClean="0"/>
          </a:p>
          <a:p>
            <a:endParaRPr lang="en-US" dirty="0"/>
          </a:p>
        </p:txBody>
      </p:sp>
    </p:spTree>
    <p:extLst>
      <p:ext uri="{BB962C8B-B14F-4D97-AF65-F5344CB8AC3E}">
        <p14:creationId xmlns:p14="http://schemas.microsoft.com/office/powerpoint/2010/main" val="2602242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Science</a:t>
            </a:r>
            <a:endParaRPr lang="en-US" dirty="0"/>
          </a:p>
        </p:txBody>
      </p:sp>
      <p:sp>
        <p:nvSpPr>
          <p:cNvPr id="3" name="Content Placeholder 2"/>
          <p:cNvSpPr>
            <a:spLocks noGrp="1"/>
          </p:cNvSpPr>
          <p:nvPr>
            <p:ph idx="1"/>
          </p:nvPr>
        </p:nvSpPr>
        <p:spPr/>
        <p:txBody>
          <a:bodyPr/>
          <a:lstStyle/>
          <a:p>
            <a:r>
              <a:rPr lang="en-US" dirty="0" smtClean="0"/>
              <a:t>Lots of studies</a:t>
            </a:r>
          </a:p>
          <a:p>
            <a:r>
              <a:rPr lang="en-US" dirty="0" smtClean="0"/>
              <a:t>Study limitations </a:t>
            </a:r>
          </a:p>
          <a:p>
            <a:r>
              <a:rPr lang="en-US" dirty="0" smtClean="0"/>
              <a:t>Unhealthy population</a:t>
            </a:r>
            <a:endParaRPr lang="en-US" dirty="0"/>
          </a:p>
        </p:txBody>
      </p:sp>
    </p:spTree>
    <p:extLst>
      <p:ext uri="{BB962C8B-B14F-4D97-AF65-F5344CB8AC3E}">
        <p14:creationId xmlns:p14="http://schemas.microsoft.com/office/powerpoint/2010/main" val="1306017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7770</TotalTime>
  <Words>1244</Words>
  <Application>Microsoft Macintosh PowerPoint</Application>
  <PresentationFormat>On-screen Show (4:3)</PresentationFormat>
  <Paragraphs>136</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Homeless and Healthcare</vt:lpstr>
      <vt:lpstr>Characteristics</vt:lpstr>
      <vt:lpstr>Prevalence </vt:lpstr>
      <vt:lpstr>Homeless Culture</vt:lpstr>
      <vt:lpstr>Media Portrayal </vt:lpstr>
      <vt:lpstr>Media Portrayal </vt:lpstr>
      <vt:lpstr>Media Portrayal </vt:lpstr>
      <vt:lpstr>Politics</vt:lpstr>
      <vt:lpstr>Current Science</vt:lpstr>
      <vt:lpstr>Homeless Healthcare Needs</vt:lpstr>
      <vt:lpstr>Common Medical Problems</vt:lpstr>
      <vt:lpstr>What’s Not Being Met?</vt:lpstr>
      <vt:lpstr>Role of NP</vt:lpstr>
      <vt:lpstr>What Needs To Be Done?</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and Healthcare</dc:title>
  <dc:creator>Aaron Wright</dc:creator>
  <cp:lastModifiedBy>Aaron Wright</cp:lastModifiedBy>
  <cp:revision>45</cp:revision>
  <dcterms:created xsi:type="dcterms:W3CDTF">2016-03-29T17:13:38Z</dcterms:created>
  <dcterms:modified xsi:type="dcterms:W3CDTF">2016-04-04T02:43:55Z</dcterms:modified>
</cp:coreProperties>
</file>