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8" r:id="rId4"/>
    <p:sldId id="301" r:id="rId5"/>
    <p:sldId id="258" r:id="rId6"/>
    <p:sldId id="299" r:id="rId7"/>
    <p:sldId id="278" r:id="rId8"/>
    <p:sldId id="275" r:id="rId9"/>
    <p:sldId id="277" r:id="rId10"/>
    <p:sldId id="302" r:id="rId11"/>
    <p:sldId id="274" r:id="rId12"/>
    <p:sldId id="271" r:id="rId13"/>
    <p:sldId id="304" r:id="rId14"/>
    <p:sldId id="282" r:id="rId15"/>
    <p:sldId id="303" r:id="rId16"/>
    <p:sldId id="283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016" y="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44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CDADF-314B-4275-9EF4-F351D35710D3}" type="datetimeFigureOut">
              <a:rPr lang="en-US" smtClean="0"/>
              <a:t>3/14/16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C6D17-388C-485C-96FC-4FFF2C3EF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49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387E7A48-4B8A-4CA5-9D9D-DD3731B1462A}" type="datetimeFigureOut">
              <a:rPr lang="en-US" smtClean="0"/>
              <a:t>3/14/16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9" tIns="46590" rIns="93179" bIns="465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9" tIns="46590" rIns="93179" bIns="4659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58D051C1-6315-48A6-A755-F567D5FB7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5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estimates put routine depression screening by PCPs at 1.3%</a:t>
            </a:r>
          </a:p>
          <a:p>
            <a:r>
              <a:rPr lang="en-US" baseline="0" dirty="0" smtClean="0"/>
              <a:t>Depression 3</a:t>
            </a:r>
            <a:r>
              <a:rPr lang="en-US" baseline="30000" dirty="0" smtClean="0"/>
              <a:t>rd</a:t>
            </a:r>
            <a:r>
              <a:rPr lang="en-US" baseline="0" dirty="0" smtClean="0"/>
              <a:t> leading cause of disability, will be #1 by 2030</a:t>
            </a:r>
          </a:p>
          <a:p>
            <a:r>
              <a:rPr lang="en-US" baseline="0" dirty="0" smtClean="0"/>
              <a:t>$23 billion annually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051C1-6315-48A6-A755-F567D5FB75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4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Currently the clinic does no formal depression screening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051C1-6315-48A6-A755-F567D5FB75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05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051C1-6315-48A6-A755-F567D5FB75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61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PHQ-9 positive interventional care and follow up offered to patient at NP discretion</a:t>
            </a:r>
            <a:r>
              <a:rPr lang="en-US" baseline="0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051C1-6315-48A6-A755-F567D5FB75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78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218 patients screened with PHQ-2</a:t>
            </a:r>
          </a:p>
          <a:p>
            <a:r>
              <a:rPr lang="en-US" dirty="0" smtClean="0"/>
              <a:t>16 positive PHQ-2</a:t>
            </a:r>
          </a:p>
          <a:p>
            <a:r>
              <a:rPr lang="en-US" dirty="0" smtClean="0"/>
              <a:t>6</a:t>
            </a:r>
            <a:r>
              <a:rPr lang="en-US" baseline="0" dirty="0" smtClean="0"/>
              <a:t> of the PHQ-2 16 had positive PHQ09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051C1-6315-48A6-A755-F567D5FB75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68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Baseline screening rates were 0% before </a:t>
            </a:r>
            <a:r>
              <a:rPr lang="en-US" smtClean="0"/>
              <a:t>process 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051C1-6315-48A6-A755-F567D5FB75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95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FNPs</a:t>
            </a:r>
            <a:r>
              <a:rPr lang="en-US" baseline="0" dirty="0" smtClean="0"/>
              <a:t> reported having to reword the first question of PHQ-2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Hard stop in EHR would be helpful to make FNP screen all patients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Increased probability that some patients would be screened multiple times instead of yearly or PRN.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Weren’t able to get data from EHR that differentiated between new and established patients, or problem</a:t>
            </a:r>
            <a:r>
              <a:rPr lang="en-US" baseline="0" dirty="0" smtClean="0"/>
              <a:t> visits and well woman visits</a:t>
            </a: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051C1-6315-48A6-A755-F567D5FB75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3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1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5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09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75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35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24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55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3/14/16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78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3/14/16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40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3/14/16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79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3/14/16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2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3/14/16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0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50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3/14/16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73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03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75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3/14/16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0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3/14/16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0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3/14/16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2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3/14/16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2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3/14/16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9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3/14/16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6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619A6-1AD0-6C45-9B23-CCE0986DA1DA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596107"/>
            <a:ext cx="9144000" cy="133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1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template_interio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7712"/>
            <a:ext cx="9144000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1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7544"/>
            <a:ext cx="7772400" cy="1748117"/>
          </a:xfrm>
        </p:spPr>
        <p:txBody>
          <a:bodyPr>
            <a:normAutofit/>
          </a:bodyPr>
          <a:lstStyle/>
          <a:p>
            <a:r>
              <a:rPr lang="en-US" b="1" dirty="0" smtClean="0"/>
              <a:t>EHR use to Increase Depression Screening in Primary Care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86461"/>
            <a:ext cx="6400800" cy="277421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Teresa Thompson, DNP-FNP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Candidate,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BSN</a:t>
            </a:r>
          </a:p>
          <a:p>
            <a:pPr>
              <a:spcBef>
                <a:spcPts val="0"/>
              </a:spcBef>
            </a:pPr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Aaron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Wright, DNP-FNP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Candidate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, BSN</a:t>
            </a:r>
          </a:p>
          <a:p>
            <a:pPr>
              <a:spcBef>
                <a:spcPts val="0"/>
              </a:spcBef>
            </a:pPr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Diane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K. Boyle, PhD, RN, FAAN</a:t>
            </a:r>
          </a:p>
          <a:p>
            <a:pPr>
              <a:spcBef>
                <a:spcPts val="0"/>
              </a:spcBef>
            </a:pP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7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460 total patients seen</a:t>
            </a:r>
          </a:p>
          <a:p>
            <a:r>
              <a:rPr lang="en-US" dirty="0" smtClean="0"/>
              <a:t>45%</a:t>
            </a:r>
            <a:r>
              <a:rPr lang="en-US" dirty="0" smtClean="0"/>
              <a:t> </a:t>
            </a:r>
            <a:r>
              <a:rPr lang="en-US" dirty="0" smtClean="0"/>
              <a:t>patients screened with PHQ-2</a:t>
            </a:r>
          </a:p>
          <a:p>
            <a:r>
              <a:rPr lang="en-US" dirty="0" smtClean="0"/>
              <a:t>7%</a:t>
            </a:r>
            <a:r>
              <a:rPr lang="en-US" dirty="0" smtClean="0"/>
              <a:t> </a:t>
            </a:r>
            <a:r>
              <a:rPr lang="en-US" dirty="0" smtClean="0"/>
              <a:t>had a positive PHQ-2</a:t>
            </a:r>
          </a:p>
          <a:p>
            <a:r>
              <a:rPr lang="en-US" dirty="0" smtClean="0"/>
              <a:t>38%</a:t>
            </a:r>
            <a:r>
              <a:rPr lang="en-US" dirty="0" smtClean="0"/>
              <a:t> </a:t>
            </a:r>
            <a:r>
              <a:rPr lang="en-US" dirty="0" smtClean="0"/>
              <a:t>had positive PHQ-9 and were provided either resources or </a:t>
            </a:r>
            <a:r>
              <a:rPr lang="en-US" dirty="0" smtClean="0"/>
              <a:t>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529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Depression screening rates were </a:t>
            </a:r>
            <a:r>
              <a:rPr lang="en-US" sz="3600" dirty="0" smtClean="0"/>
              <a:t>improved</a:t>
            </a:r>
            <a:endParaRPr lang="en-US" sz="3600" dirty="0" smtClean="0"/>
          </a:p>
          <a:p>
            <a:r>
              <a:rPr lang="en-US" sz="3600" dirty="0" smtClean="0"/>
              <a:t>Necessary in primary care as part of preventive care</a:t>
            </a:r>
          </a:p>
          <a:p>
            <a:r>
              <a:rPr lang="en-US" sz="3600" dirty="0" smtClean="0"/>
              <a:t>Varying levels of depression based on PHQ-9 score need to be addressed accordingly</a:t>
            </a:r>
            <a:endParaRPr lang="en-US" sz="36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37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Algorithm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043333"/>
              </p:ext>
            </p:extLst>
          </p:nvPr>
        </p:nvGraphicFramePr>
        <p:xfrm>
          <a:off x="457200" y="1600200"/>
          <a:ext cx="8229600" cy="35139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69545"/>
                <a:gridCol w="3310351"/>
                <a:gridCol w="3349704"/>
              </a:tblGrid>
              <a:tr h="561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FCD5B5"/>
                          </a:solidFill>
                          <a:effectLst/>
                        </a:rPr>
                        <a:t>PHQ-9 Score </a:t>
                      </a:r>
                      <a:endParaRPr lang="en-US" sz="2000" dirty="0">
                        <a:solidFill>
                          <a:srgbClr val="FCD5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FCD5B5"/>
                          </a:solidFill>
                          <a:effectLst/>
                        </a:rPr>
                        <a:t>Provisional Diagnosis </a:t>
                      </a:r>
                      <a:endParaRPr lang="en-US" sz="2000" dirty="0">
                        <a:solidFill>
                          <a:srgbClr val="FCD5B5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u="none" dirty="0">
                          <a:solidFill>
                            <a:srgbClr val="FCD5B5"/>
                          </a:solidFill>
                          <a:effectLst/>
                        </a:rPr>
                        <a:t>Treatment Recommendation </a:t>
                      </a:r>
                      <a:endParaRPr lang="en-US" sz="2000" u="none" dirty="0">
                        <a:solidFill>
                          <a:srgbClr val="FCD5B5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79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5-9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Minimal Symptoms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Support, educate to call if worse, return in one month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10-14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Minor depression  Dysthymia Major Depression, mild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Support, watchful waiting Antidepressant or psychotherapy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15-19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Major depression, moderately severe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Antidepressant or psychotherapy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&gt;20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Major Depression, severe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Antidepressant and psychotherapy (especially if not improved on </a:t>
                      </a:r>
                      <a:r>
                        <a:rPr lang="en-US" sz="1800" kern="1200" dirty="0" err="1" smtClean="0">
                          <a:effectLst/>
                        </a:rPr>
                        <a:t>monotherapy</a:t>
                      </a:r>
                      <a:r>
                        <a:rPr lang="en-US" sz="1800" kern="1200" dirty="0" smtClean="0">
                          <a:effectLst/>
                        </a:rPr>
                        <a:t>)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47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Limitations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were confusing</a:t>
            </a:r>
            <a:endParaRPr lang="en-US" dirty="0" smtClean="0"/>
          </a:p>
          <a:p>
            <a:r>
              <a:rPr lang="en-US" dirty="0" smtClean="0"/>
              <a:t>Unable to recall previous data on </a:t>
            </a:r>
            <a:r>
              <a:rPr lang="en-US" dirty="0" smtClean="0"/>
              <a:t>patients </a:t>
            </a:r>
          </a:p>
          <a:p>
            <a:r>
              <a:rPr lang="en-US" dirty="0" smtClean="0"/>
              <a:t>EHR shortcomings </a:t>
            </a:r>
            <a:endParaRPr lang="en-US" dirty="0"/>
          </a:p>
          <a:p>
            <a:r>
              <a:rPr lang="en-US" dirty="0" smtClean="0"/>
              <a:t>Provider comfort with depression screening</a:t>
            </a:r>
          </a:p>
          <a:p>
            <a:r>
              <a:rPr lang="en-US" dirty="0" smtClean="0"/>
              <a:t>Depression treatment knowledge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632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Suggestions for Improving Next </a:t>
            </a:r>
            <a:br>
              <a:rPr lang="en-US" dirty="0" smtClean="0"/>
            </a:br>
            <a:r>
              <a:rPr lang="en-US" dirty="0" smtClean="0"/>
              <a:t>PDSA Cycle at Clinic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Incorporate more function into EHR</a:t>
            </a:r>
          </a:p>
          <a:p>
            <a:r>
              <a:rPr lang="en-US" dirty="0" smtClean="0"/>
              <a:t>Have MAs administer PHQ-2</a:t>
            </a:r>
          </a:p>
          <a:p>
            <a:r>
              <a:rPr lang="en-US" dirty="0" smtClean="0"/>
              <a:t>Provider teaching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37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References</a:t>
            </a:r>
            <a:endParaRPr lang="en-US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400" dirty="0"/>
              <a:t>Buttaro TM, </a:t>
            </a:r>
            <a:r>
              <a:rPr lang="en-US" sz="1400" dirty="0" err="1"/>
              <a:t>Trybulski</a:t>
            </a:r>
            <a:r>
              <a:rPr lang="en-US" sz="1400" dirty="0"/>
              <a:t> J, Bailey PP, Sandberg-Cook. Primary care: A collaborative practice. 4th ed. St. Louis, MO: Elsevier Mosby; 2013.</a:t>
            </a:r>
          </a:p>
          <a:p>
            <a:r>
              <a:rPr lang="en-US" sz="1400" dirty="0"/>
              <a:t>Carey M, </a:t>
            </a:r>
            <a:r>
              <a:rPr lang="en-US" sz="1400" dirty="0" err="1"/>
              <a:t>Boyes</a:t>
            </a:r>
            <a:r>
              <a:rPr lang="en-US" sz="1400" dirty="0"/>
              <a:t> A, Noble N, Waller A, </a:t>
            </a:r>
            <a:r>
              <a:rPr lang="en-US" sz="1400" dirty="0" err="1"/>
              <a:t>Inder</a:t>
            </a:r>
            <a:r>
              <a:rPr lang="en-US" sz="1400" dirty="0"/>
              <a:t> K. Validation of the PHQ-2 against the PHQ-9 for detecting depression in a large sample of Australian general practice patients. </a:t>
            </a:r>
            <a:r>
              <a:rPr lang="en-US" sz="1400" i="1" dirty="0" err="1"/>
              <a:t>Aust</a:t>
            </a:r>
            <a:r>
              <a:rPr lang="en-US" sz="1400" i="1" dirty="0"/>
              <a:t> J Prim Health</a:t>
            </a:r>
            <a:r>
              <a:rPr lang="en-US" sz="1400" dirty="0"/>
              <a:t>. 2015; </a:t>
            </a:r>
            <a:r>
              <a:rPr lang="en-US" sz="1400" dirty="0" err="1"/>
              <a:t>epub</a:t>
            </a:r>
            <a:r>
              <a:rPr lang="en-US" sz="1400" dirty="0"/>
              <a:t> ahead of print. </a:t>
            </a:r>
            <a:r>
              <a:rPr lang="en-US" sz="1400" dirty="0" err="1"/>
              <a:t>doi</a:t>
            </a:r>
            <a:r>
              <a:rPr lang="en-US" sz="1400" dirty="0"/>
              <a:t>: 10.1071/PY14149.</a:t>
            </a:r>
          </a:p>
          <a:p>
            <a:pPr lvl="0"/>
            <a:r>
              <a:rPr lang="en-US" sz="1400" dirty="0" err="1"/>
              <a:t>Gilbody</a:t>
            </a:r>
            <a:r>
              <a:rPr lang="en-US" sz="1400" dirty="0"/>
              <a:t> S, Richards D, </a:t>
            </a:r>
            <a:r>
              <a:rPr lang="en-US" sz="1400" dirty="0" err="1"/>
              <a:t>Brealey</a:t>
            </a:r>
            <a:r>
              <a:rPr lang="en-US" sz="1400" dirty="0"/>
              <a:t> S, and Hewitt C. Screening for depression in medical settings with the Patient Health </a:t>
            </a:r>
            <a:r>
              <a:rPr lang="en-US" sz="1400" dirty="0" err="1"/>
              <a:t>Questionarre</a:t>
            </a:r>
            <a:r>
              <a:rPr lang="en-US" sz="1400" dirty="0"/>
              <a:t> (PHQ): A diagnostic meta-analysis. </a:t>
            </a:r>
            <a:r>
              <a:rPr lang="en-US" sz="1400" i="1" dirty="0"/>
              <a:t>J Gen Intern Med</a:t>
            </a:r>
            <a:r>
              <a:rPr lang="en-US" sz="1400" dirty="0"/>
              <a:t>. 2007; 22(11): 1596-15602.</a:t>
            </a:r>
          </a:p>
          <a:p>
            <a:r>
              <a:rPr lang="en-US" sz="1400" dirty="0" err="1" smtClean="0"/>
              <a:t>McGoey</a:t>
            </a:r>
            <a:r>
              <a:rPr lang="en-US" sz="1400" dirty="0" smtClean="0"/>
              <a:t> </a:t>
            </a:r>
            <a:r>
              <a:rPr lang="en-US" sz="1400" dirty="0"/>
              <a:t>ST, Huang KE, </a:t>
            </a:r>
            <a:r>
              <a:rPr lang="en-US" sz="1400" dirty="0" err="1"/>
              <a:t>Palmes</a:t>
            </a:r>
            <a:r>
              <a:rPr lang="en-US" sz="1400" dirty="0"/>
              <a:t> GK. Low depression screening rates in US ambulatory care. Psych Serv. 2013; 64(10): 1068</a:t>
            </a:r>
          </a:p>
          <a:p>
            <a:r>
              <a:rPr lang="en-US" sz="1400" dirty="0" smtClean="0"/>
              <a:t>Pratt </a:t>
            </a:r>
            <a:r>
              <a:rPr lang="en-US" sz="1400" dirty="0"/>
              <a:t>LA, Brody DJ. Depression in the U.S. household population 2009-2012. NCHS Data Brief. 2014; 172: 1-8. </a:t>
            </a:r>
          </a:p>
          <a:p>
            <a:r>
              <a:rPr lang="en-US" sz="1400" dirty="0" err="1" smtClean="0"/>
              <a:t>Scazufca</a:t>
            </a:r>
            <a:r>
              <a:rPr lang="en-US" sz="1400" dirty="0" smtClean="0"/>
              <a:t> </a:t>
            </a:r>
            <a:r>
              <a:rPr lang="en-US" sz="1400" dirty="0"/>
              <a:t>M, </a:t>
            </a:r>
            <a:r>
              <a:rPr lang="en-US" sz="1400" dirty="0" err="1"/>
              <a:t>Menezes</a:t>
            </a:r>
            <a:r>
              <a:rPr lang="en-US" sz="1400" dirty="0"/>
              <a:t> P, Tabb K, </a:t>
            </a:r>
            <a:r>
              <a:rPr lang="en-US" sz="1400" dirty="0" err="1"/>
              <a:t>Kester</a:t>
            </a:r>
            <a:r>
              <a:rPr lang="en-US" sz="1400" dirty="0"/>
              <a:t> R, </a:t>
            </a:r>
            <a:r>
              <a:rPr lang="en-US" sz="1400" dirty="0" err="1"/>
              <a:t>Rössler</a:t>
            </a:r>
            <a:r>
              <a:rPr lang="en-US" sz="1400" dirty="0"/>
              <a:t> W, Huang H. Identification and treatment of depression in older adults in primary care: Findings from the Sao Paulo aging and health study. </a:t>
            </a:r>
            <a:r>
              <a:rPr lang="en-US" sz="1400" dirty="0" err="1"/>
              <a:t>Fam</a:t>
            </a:r>
            <a:r>
              <a:rPr lang="en-US" sz="1400" dirty="0"/>
              <a:t> </a:t>
            </a:r>
            <a:r>
              <a:rPr lang="en-US" sz="1400" dirty="0" err="1"/>
              <a:t>Pract</a:t>
            </a:r>
            <a:r>
              <a:rPr lang="en-US" sz="1400" dirty="0"/>
              <a:t>. 2015; </a:t>
            </a:r>
            <a:r>
              <a:rPr lang="en-US" sz="1400" dirty="0" err="1"/>
              <a:t>epub</a:t>
            </a:r>
            <a:r>
              <a:rPr lang="en-US" sz="1400" dirty="0"/>
              <a:t> ahead of </a:t>
            </a:r>
            <a:r>
              <a:rPr lang="en-US" sz="1400" dirty="0" smtClean="0"/>
              <a:t>print</a:t>
            </a:r>
          </a:p>
          <a:p>
            <a:r>
              <a:rPr lang="en-US" sz="1400" dirty="0" err="1" smtClean="0"/>
              <a:t>Schnall</a:t>
            </a:r>
            <a:r>
              <a:rPr lang="en-US" sz="1400" dirty="0" smtClean="0"/>
              <a:t> </a:t>
            </a:r>
            <a:r>
              <a:rPr lang="en-US" sz="1400" dirty="0"/>
              <a:t>R, Currie LM, </a:t>
            </a:r>
            <a:r>
              <a:rPr lang="en-US" sz="1400" dirty="0" err="1"/>
              <a:t>Jia</a:t>
            </a:r>
            <a:r>
              <a:rPr lang="en-US" sz="1400" dirty="0"/>
              <a:t> H, John RM, Lee NJ, Velez O, </a:t>
            </a:r>
            <a:r>
              <a:rPr lang="en-US" sz="1400" dirty="0" err="1"/>
              <a:t>Bakken</a:t>
            </a:r>
            <a:r>
              <a:rPr lang="en-US" sz="1400" dirty="0"/>
              <a:t> S. Predictors of depression screening rates of nurses receiving a personal digital assistant-based reminder to screen. J Urban Health, 2010; 87(4): 703-712. </a:t>
            </a:r>
          </a:p>
          <a:p>
            <a:r>
              <a:rPr lang="en-US" sz="1400" dirty="0" err="1" smtClean="0"/>
              <a:t>Wittayanukorn</a:t>
            </a:r>
            <a:r>
              <a:rPr lang="en-US" sz="1400" dirty="0" smtClean="0"/>
              <a:t> </a:t>
            </a:r>
            <a:r>
              <a:rPr lang="en-US" sz="1400" dirty="0"/>
              <a:t>S, </a:t>
            </a:r>
            <a:r>
              <a:rPr lang="en-US" sz="1400" dirty="0" err="1"/>
              <a:t>Qian</a:t>
            </a:r>
            <a:r>
              <a:rPr lang="en-US" sz="1400" dirty="0"/>
              <a:t> J, Hansen RA.  Prevalence of depressive symptoms and predictors of treatment among U.S. adults from 2005 to 2010.  Gen </a:t>
            </a:r>
            <a:r>
              <a:rPr lang="en-US" sz="1400" dirty="0" err="1"/>
              <a:t>Hosp</a:t>
            </a:r>
            <a:r>
              <a:rPr lang="en-US" sz="1400" dirty="0"/>
              <a:t> Psych, 2014; 36: 330-336.</a:t>
            </a:r>
          </a:p>
          <a:p>
            <a:pPr lvl="0"/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1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Introduction</a:t>
            </a:r>
            <a:endParaRPr lang="en-US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suggests only 1.3% of Primary Care Providers routinely screen for depression </a:t>
            </a:r>
            <a:r>
              <a:rPr lang="en-US" sz="1600" dirty="0" smtClean="0"/>
              <a:t>(</a:t>
            </a:r>
            <a:r>
              <a:rPr lang="en-US" sz="1600" dirty="0" err="1" smtClean="0"/>
              <a:t>Scazufca</a:t>
            </a:r>
            <a:r>
              <a:rPr lang="en-US" sz="1600" dirty="0"/>
              <a:t>, </a:t>
            </a:r>
            <a:r>
              <a:rPr lang="en-US" sz="1600" dirty="0" err="1"/>
              <a:t>Menezes</a:t>
            </a:r>
            <a:r>
              <a:rPr lang="en-US" sz="1600" dirty="0"/>
              <a:t>, Tabb, </a:t>
            </a:r>
            <a:r>
              <a:rPr lang="en-US" sz="1600" dirty="0" err="1"/>
              <a:t>Kester</a:t>
            </a:r>
            <a:r>
              <a:rPr lang="en-US" sz="1600" dirty="0"/>
              <a:t>, </a:t>
            </a:r>
            <a:r>
              <a:rPr lang="en-US" sz="1600" dirty="0" err="1"/>
              <a:t>Rossler</a:t>
            </a:r>
            <a:r>
              <a:rPr lang="en-US" sz="1600" dirty="0"/>
              <a:t>, &amp; Huang, 2015; </a:t>
            </a:r>
            <a:r>
              <a:rPr lang="en-US" sz="1600" dirty="0" err="1"/>
              <a:t>McGoey</a:t>
            </a:r>
            <a:r>
              <a:rPr lang="en-US" sz="1600" dirty="0"/>
              <a:t>, Huang, &amp; </a:t>
            </a:r>
            <a:r>
              <a:rPr lang="en-US" sz="1600" dirty="0" err="1"/>
              <a:t>Palmes</a:t>
            </a:r>
            <a:r>
              <a:rPr lang="en-US" sz="1600" dirty="0"/>
              <a:t>, </a:t>
            </a:r>
            <a:r>
              <a:rPr lang="en-US" sz="1600" dirty="0" smtClean="0"/>
              <a:t>2013)</a:t>
            </a:r>
            <a:endParaRPr lang="en-US" sz="1600" dirty="0"/>
          </a:p>
          <a:p>
            <a:r>
              <a:rPr lang="en-US" dirty="0"/>
              <a:t>Depression is extremely prevalent worldwide, and </a:t>
            </a:r>
            <a:r>
              <a:rPr lang="en-US" dirty="0" smtClean="0"/>
              <a:t>prevalence is increasing </a:t>
            </a:r>
            <a:r>
              <a:rPr lang="en-US" sz="1600" dirty="0" smtClean="0"/>
              <a:t>(</a:t>
            </a:r>
            <a:r>
              <a:rPr lang="en-US" sz="1600" dirty="0" smtClean="0"/>
              <a:t>Pratt </a:t>
            </a:r>
            <a:r>
              <a:rPr lang="en-US" sz="1600" dirty="0"/>
              <a:t>&amp; Brody, 2014; Buttaro, </a:t>
            </a:r>
            <a:r>
              <a:rPr lang="en-US" sz="1600" dirty="0" err="1"/>
              <a:t>Trybulski</a:t>
            </a:r>
            <a:r>
              <a:rPr lang="en-US" sz="1600" dirty="0"/>
              <a:t>, Bailey, &amp; Sandberg-Cook, 2013</a:t>
            </a:r>
            <a:r>
              <a:rPr lang="en-US" sz="1600" dirty="0" smtClean="0"/>
              <a:t>)</a:t>
            </a:r>
            <a:endParaRPr lang="en-US" sz="1600" dirty="0"/>
          </a:p>
          <a:p>
            <a:r>
              <a:rPr lang="en-US" dirty="0"/>
              <a:t>U.S. healthcare costs related to depression are </a:t>
            </a:r>
            <a:r>
              <a:rPr lang="en-US" dirty="0" smtClean="0"/>
              <a:t>astronomical, $23 billion annually </a:t>
            </a:r>
            <a:r>
              <a:rPr lang="en-US" sz="1600" dirty="0" smtClean="0"/>
              <a:t>(</a:t>
            </a:r>
            <a:r>
              <a:rPr lang="en-US" sz="1600" dirty="0" err="1" smtClean="0"/>
              <a:t>Schnall</a:t>
            </a:r>
            <a:r>
              <a:rPr lang="en-US" sz="1600" dirty="0" smtClean="0"/>
              <a:t>, Currie, </a:t>
            </a:r>
            <a:r>
              <a:rPr lang="en-US" sz="1600" dirty="0" err="1" smtClean="0"/>
              <a:t>Jia</a:t>
            </a:r>
            <a:r>
              <a:rPr lang="en-US" sz="1600" dirty="0" smtClean="0"/>
              <a:t>, John, Lee, Velez, &amp; </a:t>
            </a:r>
            <a:r>
              <a:rPr lang="en-US" sz="1600" dirty="0" err="1" smtClean="0"/>
              <a:t>Bakken</a:t>
            </a:r>
            <a:r>
              <a:rPr lang="en-US" sz="1600" dirty="0" smtClean="0"/>
              <a:t>, 2010; </a:t>
            </a:r>
            <a:r>
              <a:rPr lang="en-US" sz="1600" dirty="0" err="1" smtClean="0"/>
              <a:t>Wittayanukorn</a:t>
            </a:r>
            <a:r>
              <a:rPr lang="en-US" sz="1600" dirty="0" smtClean="0"/>
              <a:t>, </a:t>
            </a:r>
            <a:r>
              <a:rPr lang="en-US" sz="1600" dirty="0" err="1" smtClean="0"/>
              <a:t>Qian</a:t>
            </a:r>
            <a:r>
              <a:rPr lang="en-US" sz="1600" dirty="0" smtClean="0"/>
              <a:t>, &amp; Hansen, 2014) 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8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Study 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Increase depression screening rates with implementation of depression screening tools into an </a:t>
            </a:r>
            <a:r>
              <a:rPr lang="en-US" sz="3600" dirty="0" smtClean="0"/>
              <a:t>EHR</a:t>
            </a:r>
            <a:endParaRPr lang="en-US" sz="3600" dirty="0" smtClean="0"/>
          </a:p>
          <a:p>
            <a:r>
              <a:rPr lang="en-US" sz="3600" dirty="0" smtClean="0"/>
              <a:t>Increase treatment rates for </a:t>
            </a:r>
            <a:r>
              <a:rPr lang="en-US" sz="3600" dirty="0" smtClean="0"/>
              <a:t>depression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8427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 depression screening tools into a Primary Care Provider (PCP) clinic’s Electronic Health Record (EHR</a:t>
            </a:r>
            <a:r>
              <a:rPr lang="en-US" dirty="0" smtClean="0"/>
              <a:t>)</a:t>
            </a:r>
            <a:r>
              <a:rPr lang="en-US" dirty="0" smtClean="0"/>
              <a:t> </a:t>
            </a:r>
          </a:p>
          <a:p>
            <a:r>
              <a:rPr lang="en-US" dirty="0" smtClean="0"/>
              <a:t> December </a:t>
            </a:r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,  2015 – March 11</a:t>
            </a:r>
            <a:r>
              <a:rPr lang="en-US" baseline="30000" dirty="0"/>
              <a:t>th</a:t>
            </a:r>
            <a:r>
              <a:rPr lang="en-US" dirty="0"/>
              <a:t>,  2016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6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asked PHQ-2 questions by FNP</a:t>
            </a:r>
          </a:p>
          <a:p>
            <a:pPr lvl="1"/>
            <a:r>
              <a:rPr lang="en-US" dirty="0" smtClean="0"/>
              <a:t>Score of 3 or greater </a:t>
            </a:r>
            <a:r>
              <a:rPr lang="en-US" dirty="0" smtClean="0"/>
              <a:t>= </a:t>
            </a:r>
            <a:r>
              <a:rPr lang="en-US" dirty="0" smtClean="0"/>
              <a:t>positive</a:t>
            </a:r>
            <a:endParaRPr lang="en-US" dirty="0" smtClean="0"/>
          </a:p>
          <a:p>
            <a:r>
              <a:rPr lang="en-US" dirty="0" smtClean="0"/>
              <a:t>Positive PHQ-2 then asked PHQ-9 questions</a:t>
            </a:r>
          </a:p>
          <a:p>
            <a:pPr lvl="1"/>
            <a:r>
              <a:rPr lang="en-US" dirty="0" smtClean="0"/>
              <a:t>Score of 9 or greater </a:t>
            </a:r>
            <a:r>
              <a:rPr lang="en-US" dirty="0" smtClean="0"/>
              <a:t>= positive</a:t>
            </a:r>
            <a:endParaRPr lang="en-US" dirty="0" smtClean="0"/>
          </a:p>
          <a:p>
            <a:r>
              <a:rPr lang="en-US" dirty="0" smtClean="0"/>
              <a:t>Positive PHQ-9 receives FNP intervention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135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984807"/>
                </a:solidFill>
              </a:rPr>
              <a:t>Setting and Participants</a:t>
            </a:r>
            <a:endParaRPr lang="en-US" sz="4800" dirty="0">
              <a:solidFill>
                <a:srgbClr val="984807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X primary care </a:t>
            </a:r>
            <a:r>
              <a:rPr lang="en-US" dirty="0" smtClean="0"/>
              <a:t>clinic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teenage, adult, and geriatric male and female </a:t>
            </a:r>
            <a:r>
              <a:rPr lang="en-US" dirty="0" smtClean="0"/>
              <a:t>patients</a:t>
            </a:r>
            <a:endParaRPr lang="en-US" dirty="0" smtClean="0"/>
          </a:p>
          <a:p>
            <a:r>
              <a:rPr lang="en-US" dirty="0" smtClean="0"/>
              <a:t>Primarily </a:t>
            </a:r>
            <a:r>
              <a:rPr lang="en-US" dirty="0" smtClean="0"/>
              <a:t>reproductive health</a:t>
            </a:r>
            <a:endParaRPr lang="en-US" dirty="0" smtClean="0"/>
          </a:p>
          <a:p>
            <a:r>
              <a:rPr lang="en-US" dirty="0" smtClean="0"/>
              <a:t>Clinic located </a:t>
            </a:r>
            <a:r>
              <a:rPr lang="en-US" dirty="0" smtClean="0"/>
              <a:t>in micropolitan area in </a:t>
            </a:r>
            <a:r>
              <a:rPr lang="en-US" dirty="0" smtClean="0"/>
              <a:t>southeast WY</a:t>
            </a:r>
            <a:endParaRPr lang="en-US" dirty="0" smtClean="0"/>
          </a:p>
          <a:p>
            <a:r>
              <a:rPr lang="en-US" dirty="0" smtClean="0"/>
              <a:t>1-2 FNP, 1 medical assistant, and 1 receptionist/biller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8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Depression Screening Tools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Health Questionnaire-2 (PHQ-2) and  </a:t>
            </a:r>
            <a:r>
              <a:rPr lang="en-US" dirty="0"/>
              <a:t>Patient Health Questionnaire</a:t>
            </a:r>
            <a:r>
              <a:rPr lang="en-US" dirty="0" smtClean="0"/>
              <a:t>-9 (PHQ-9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Considered gold standard for screening </a:t>
            </a:r>
            <a:r>
              <a:rPr lang="en-US" dirty="0" smtClean="0"/>
              <a:t>tools</a:t>
            </a:r>
            <a:endParaRPr lang="en-US" dirty="0" smtClean="0"/>
          </a:p>
          <a:p>
            <a:r>
              <a:rPr lang="en-US" dirty="0" smtClean="0"/>
              <a:t>PHQ-2 sensitivity 91% and specificity 78%</a:t>
            </a:r>
          </a:p>
          <a:p>
            <a:r>
              <a:rPr lang="en-US" dirty="0" smtClean="0"/>
              <a:t>PHQ-9 sensitivity 80% and specificity 92%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(</a:t>
            </a:r>
            <a:r>
              <a:rPr lang="en-US" sz="2000" dirty="0" err="1" smtClean="0"/>
              <a:t>Gilbody</a:t>
            </a:r>
            <a:r>
              <a:rPr lang="en-US" sz="2000" dirty="0" smtClean="0"/>
              <a:t>, Richards, </a:t>
            </a:r>
            <a:r>
              <a:rPr lang="en-US" sz="2000" dirty="0" err="1" smtClean="0"/>
              <a:t>Brealey</a:t>
            </a:r>
            <a:r>
              <a:rPr lang="en-US" sz="2000" dirty="0" smtClean="0"/>
              <a:t>, &amp; Hewitt, 2007; Carey, </a:t>
            </a:r>
            <a:r>
              <a:rPr lang="en-US" sz="2000" dirty="0" err="1" smtClean="0"/>
              <a:t>Boyes</a:t>
            </a:r>
            <a:r>
              <a:rPr lang="en-US" sz="2000" dirty="0" smtClean="0"/>
              <a:t>, Nobel, Waller, &amp; </a:t>
            </a:r>
            <a:r>
              <a:rPr lang="en-US" sz="2000" dirty="0" err="1" smtClean="0"/>
              <a:t>Inder</a:t>
            </a:r>
            <a:r>
              <a:rPr lang="en-US" sz="2000" dirty="0" smtClean="0"/>
              <a:t>, 2015)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971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0063"/>
          </a:xfrm>
        </p:spPr>
        <p:txBody>
          <a:bodyPr/>
          <a:lstStyle/>
          <a:p>
            <a:r>
              <a:rPr lang="en-US" dirty="0" smtClean="0"/>
              <a:t>PHQ-2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475220"/>
              </p:ext>
            </p:extLst>
          </p:nvPr>
        </p:nvGraphicFramePr>
        <p:xfrm>
          <a:off x="457200" y="1214701"/>
          <a:ext cx="8229600" cy="4204152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3771942"/>
                <a:gridCol w="905280"/>
                <a:gridCol w="932303"/>
                <a:gridCol w="1567350"/>
                <a:gridCol w="1052725"/>
              </a:tblGrid>
              <a:tr h="1622393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Over the past 2 weeks, how often have you been bothered by any of the following problems? 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Not At all </a:t>
                      </a:r>
                    </a:p>
                    <a:p>
                      <a:endParaRPr lang="en-US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Several Days </a:t>
                      </a:r>
                    </a:p>
                    <a:p>
                      <a:endParaRPr lang="en-US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More Than Half the Days </a:t>
                      </a:r>
                    </a:p>
                    <a:p>
                      <a:endParaRPr lang="en-US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Nearly Every Day </a:t>
                      </a:r>
                    </a:p>
                    <a:p>
                      <a:endParaRPr lang="en-US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365861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effectLst/>
                        </a:rPr>
                        <a:t>1.  Little interest or pleasure in doing things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 anchor="ctr"/>
                </a:tc>
              </a:tr>
              <a:tr h="1215898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effectLst/>
                        </a:rPr>
                        <a:t>2.  Feeling down, depressed or hopeless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716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4806"/>
              </p:ext>
            </p:extLst>
          </p:nvPr>
        </p:nvGraphicFramePr>
        <p:xfrm>
          <a:off x="136787" y="40530"/>
          <a:ext cx="8861966" cy="5703810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5868458"/>
                <a:gridCol w="710038"/>
                <a:gridCol w="824210"/>
                <a:gridCol w="648559"/>
                <a:gridCol w="810701"/>
              </a:tblGrid>
              <a:tr h="186177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 the past 2 weeks, how often have you been bothered by any of the following problems? </a:t>
                      </a:r>
                      <a:endParaRPr lang="en-US" sz="2400" dirty="0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At all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Several Days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Than Half the Days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Nearly Every Day </a:t>
                      </a:r>
                    </a:p>
                  </a:txBody>
                  <a:tcPr anchor="ctr"/>
                </a:tc>
              </a:tr>
              <a:tr h="4716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Trouble falling asleep, staying asleep, or sleeping too much </a:t>
                      </a:r>
                      <a:endParaRPr lang="en-US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3458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 Feeling tired or having little energy </a:t>
                      </a:r>
                      <a:endParaRPr lang="en-US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34583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 Poor appetite or overeating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</a:tr>
              <a:tr h="625939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 Feeling bad about yourself - or that you’re a failure or have let yourself or your family down 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25939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 Trouble concentrating on things, such as reading the newspaper or watching television 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68828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 Moving or speaking so slowly that other people could have noticed. Or, the opposite - being so fidgety or restless that you have been moving around a lot more than usual 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77915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 Thoughts that you would be better off dead or of hurting yourself in some way 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55797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45181</TotalTime>
  <Words>1264</Words>
  <Application>Microsoft Macintosh PowerPoint</Application>
  <PresentationFormat>On-screen Show (4:3)</PresentationFormat>
  <Paragraphs>159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Custom Design</vt:lpstr>
      <vt:lpstr>1_Custom Design</vt:lpstr>
      <vt:lpstr>EHR use to Increase Depression Screening in Primary Care</vt:lpstr>
      <vt:lpstr>Introduction</vt:lpstr>
      <vt:lpstr>Improvement Study Aim</vt:lpstr>
      <vt:lpstr>Study Overview</vt:lpstr>
      <vt:lpstr>Methods</vt:lpstr>
      <vt:lpstr>Setting and Participants</vt:lpstr>
      <vt:lpstr>Depression Screening Tools</vt:lpstr>
      <vt:lpstr>PHQ-2</vt:lpstr>
      <vt:lpstr>PowerPoint Presentation</vt:lpstr>
      <vt:lpstr>Preliminary Results</vt:lpstr>
      <vt:lpstr>Discussion</vt:lpstr>
      <vt:lpstr>Treatment Algorithm </vt:lpstr>
      <vt:lpstr>Study Limitations</vt:lpstr>
      <vt:lpstr>Suggestions for Improving Next  PDSA Cycle at Clinic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Institutional Marketing</dc:creator>
  <cp:lastModifiedBy>Aaron Wright</cp:lastModifiedBy>
  <cp:revision>303</cp:revision>
  <cp:lastPrinted>2014-11-05T21:29:18Z</cp:lastPrinted>
  <dcterms:created xsi:type="dcterms:W3CDTF">2014-09-17T21:08:03Z</dcterms:created>
  <dcterms:modified xsi:type="dcterms:W3CDTF">2016-04-13T15:54:49Z</dcterms:modified>
</cp:coreProperties>
</file>