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73" r:id="rId6"/>
    <p:sldId id="274" r:id="rId7"/>
    <p:sldId id="270" r:id="rId8"/>
    <p:sldId id="271" r:id="rId9"/>
    <p:sldId id="272" r:id="rId10"/>
    <p:sldId id="260" r:id="rId11"/>
    <p:sldId id="269" r:id="rId12"/>
    <p:sldId id="262" r:id="rId13"/>
    <p:sldId id="275" r:id="rId14"/>
    <p:sldId id="276" r:id="rId15"/>
    <p:sldId id="277" r:id="rId16"/>
    <p:sldId id="264" r:id="rId17"/>
    <p:sldId id="278" r:id="rId18"/>
    <p:sldId id="265" r:id="rId19"/>
    <p:sldId id="266" r:id="rId20"/>
    <p:sldId id="267" r:id="rId21"/>
    <p:sldId id="280" r:id="rId22"/>
    <p:sldId id="279" r:id="rId23"/>
    <p:sldId id="268"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69" d="100"/>
          <a:sy n="69" d="100"/>
        </p:scale>
        <p:origin x="-18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printerSettings" Target="printerSettings/printerSettings1.bin"/><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9/28/15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en-US" smtClean="0"/>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9/28/15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9/28/15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9/28/15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9/28/15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en-US" smtClean="0"/>
              <a:t>Click to edit Master title style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9/28/15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01F9CA3-105E-4857-9057-6DB6197DA786}" type="datetimeFigureOut">
              <a:rPr lang="en-US" smtClean="0"/>
              <a:t>9/28/15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n-US" smtClean="0"/>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B01F9CA3-105E-4857-9057-6DB6197DA786}" type="datetimeFigureOut">
              <a:rPr lang="en-US" smtClean="0"/>
              <a:t>9/28/15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B01F9CA3-105E-4857-9057-6DB6197DA786}" type="datetimeFigureOut">
              <a:rPr lang="en-US" smtClean="0"/>
              <a:t>9/28/15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B01F9CA3-105E-4857-9057-6DB6197DA786}" type="datetimeFigureOut">
              <a:rPr lang="en-US" smtClean="0"/>
              <a:t>9/28/15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1F9CA3-105E-4857-9057-6DB6197DA786}" type="datetimeFigureOut">
              <a:rPr lang="en-US" smtClean="0"/>
              <a:t>9/28/15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n-US" smtClean="0"/>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9/28/15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B01F9CA3-105E-4857-9057-6DB6197DA786}" type="datetimeFigureOut">
              <a:rPr lang="en-US" smtClean="0"/>
              <a:t>9/28/15</a:t>
            </a:fld>
            <a:endParaRPr lang="en-US"/>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7F5CE407-6216-4202-80E4-A30DC2F709B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uptodate.com.libproxy.uwyo.edu/contents/clostridium-difficile-infection-in-adults-clinical-manifestations-and-diagnosis?source=search_result&amp;search=c.diff&amp;selectedTitle=2~150%23H22" TargetMode="External"/><Relationship Id="rId3" Type="http://schemas.openxmlformats.org/officeDocument/2006/relationships/hyperlink" Target="http://www.uptodate.com/contents/approach-to-the-adult-with-acute-diarrhea-in-resource-rich-countries?source=search_result&amp;search=diarrhea&amp;selectedTitle=1~150"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Diarrhea</a:t>
            </a:r>
            <a:endParaRPr lang="en-US" dirty="0"/>
          </a:p>
        </p:txBody>
      </p:sp>
      <p:sp>
        <p:nvSpPr>
          <p:cNvPr id="3" name="Subtitle 2"/>
          <p:cNvSpPr>
            <a:spLocks noGrp="1"/>
          </p:cNvSpPr>
          <p:nvPr>
            <p:ph type="subTitle" idx="1"/>
          </p:nvPr>
        </p:nvSpPr>
        <p:spPr/>
        <p:txBody>
          <a:bodyPr/>
          <a:lstStyle/>
          <a:p>
            <a:r>
              <a:rPr lang="en-US" dirty="0" smtClean="0"/>
              <a:t>By Aaron Wright</a:t>
            </a:r>
            <a:endParaRPr lang="en-US" dirty="0"/>
          </a:p>
        </p:txBody>
      </p:sp>
    </p:spTree>
    <p:extLst>
      <p:ext uri="{BB962C8B-B14F-4D97-AF65-F5344CB8AC3E}">
        <p14:creationId xmlns:p14="http://schemas.microsoft.com/office/powerpoint/2010/main" val="32011985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Noninfectious Diarrhea</a:t>
            </a:r>
            <a:endParaRPr lang="en-US" dirty="0"/>
          </a:p>
        </p:txBody>
      </p:sp>
      <p:sp>
        <p:nvSpPr>
          <p:cNvPr id="3" name="Content Placeholder 2"/>
          <p:cNvSpPr>
            <a:spLocks noGrp="1"/>
          </p:cNvSpPr>
          <p:nvPr>
            <p:ph idx="1"/>
          </p:nvPr>
        </p:nvSpPr>
        <p:spPr/>
        <p:txBody>
          <a:bodyPr>
            <a:normAutofit lnSpcReduction="10000"/>
          </a:bodyPr>
          <a:lstStyle/>
          <a:p>
            <a:r>
              <a:rPr lang="en-US" dirty="0"/>
              <a:t>Ulcerative Colitis (UC), and </a:t>
            </a:r>
            <a:r>
              <a:rPr lang="en-US" dirty="0" err="1"/>
              <a:t>Crohns</a:t>
            </a:r>
            <a:r>
              <a:rPr lang="en-US" dirty="0"/>
              <a:t> Disease (CD), are the two most common inflammatory causes of diarrhea.  </a:t>
            </a:r>
          </a:p>
          <a:p>
            <a:r>
              <a:rPr lang="en-US" dirty="0"/>
              <a:t>Peak incidence is between 15-30yrs. </a:t>
            </a:r>
          </a:p>
          <a:p>
            <a:r>
              <a:rPr lang="en-US" dirty="0"/>
              <a:t>More prevalent in Ashkenazi Jews, smokers, urban areas, and higher socioeconomic </a:t>
            </a:r>
            <a:r>
              <a:rPr lang="en-US" dirty="0" smtClean="0"/>
              <a:t>status</a:t>
            </a:r>
          </a:p>
          <a:p>
            <a:pPr marL="0" indent="0">
              <a:buNone/>
            </a:pPr>
            <a:endParaRPr lang="en-US" dirty="0"/>
          </a:p>
          <a:p>
            <a:pPr marL="0" indent="0">
              <a:buNone/>
            </a:pPr>
            <a:endParaRPr lang="en-US" dirty="0"/>
          </a:p>
          <a:p>
            <a:pPr marL="0" indent="0">
              <a:buNone/>
            </a:pPr>
            <a:r>
              <a:rPr lang="en-US" dirty="0" smtClean="0"/>
              <a:t>Friedman &amp; Blumberg (2012)</a:t>
            </a:r>
            <a:endParaRPr lang="en-US" dirty="0"/>
          </a:p>
        </p:txBody>
      </p:sp>
    </p:spTree>
    <p:extLst>
      <p:ext uri="{BB962C8B-B14F-4D97-AF65-F5344CB8AC3E}">
        <p14:creationId xmlns:p14="http://schemas.microsoft.com/office/powerpoint/2010/main" val="16185724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Noninfectious </a:t>
            </a:r>
            <a:r>
              <a:rPr lang="en-US" dirty="0" smtClean="0"/>
              <a:t>Diarrhea Pathophysiology</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UC generally involves the rectum and extends proximally to involve the colon. </a:t>
            </a:r>
          </a:p>
          <a:p>
            <a:r>
              <a:rPr lang="en-US" dirty="0" smtClean="0"/>
              <a:t>CD can attack any part of the GI tract</a:t>
            </a:r>
          </a:p>
          <a:p>
            <a:r>
              <a:rPr lang="en-US" dirty="0" smtClean="0"/>
              <a:t>Both cause inflammatory changes such as:</a:t>
            </a:r>
          </a:p>
          <a:p>
            <a:pPr lvl="1"/>
            <a:r>
              <a:rPr lang="en-US" dirty="0" smtClean="0"/>
              <a:t>Polyps</a:t>
            </a:r>
          </a:p>
          <a:p>
            <a:pPr lvl="1"/>
            <a:r>
              <a:rPr lang="en-US" dirty="0" smtClean="0"/>
              <a:t>Hemorrhaging</a:t>
            </a:r>
          </a:p>
          <a:p>
            <a:pPr lvl="1"/>
            <a:r>
              <a:rPr lang="en-US" dirty="0" smtClean="0"/>
              <a:t>Edema</a:t>
            </a:r>
          </a:p>
          <a:p>
            <a:pPr lvl="1"/>
            <a:r>
              <a:rPr lang="en-US" dirty="0" smtClean="0"/>
              <a:t>Fissures</a:t>
            </a:r>
          </a:p>
          <a:p>
            <a:pPr lvl="1"/>
            <a:r>
              <a:rPr lang="en-US" dirty="0" smtClean="0"/>
              <a:t>Fistulas</a:t>
            </a:r>
          </a:p>
          <a:p>
            <a:pPr lvl="1"/>
            <a:r>
              <a:rPr lang="en-US" dirty="0" smtClean="0"/>
              <a:t>Scar formation</a:t>
            </a:r>
          </a:p>
          <a:p>
            <a:pPr lvl="1"/>
            <a:r>
              <a:rPr lang="en-US" dirty="0" smtClean="0"/>
              <a:t>Bowel wall </a:t>
            </a:r>
            <a:r>
              <a:rPr lang="en-US" dirty="0" smtClean="0"/>
              <a:t>thickening</a:t>
            </a:r>
          </a:p>
          <a:p>
            <a:pPr marL="349250" lvl="1" indent="0">
              <a:buNone/>
            </a:pPr>
            <a:r>
              <a:rPr lang="en-US" dirty="0" smtClean="0"/>
              <a:t>Friedman &amp; Blumberg (2012)</a:t>
            </a:r>
            <a:endParaRPr lang="en-US" dirty="0" smtClean="0"/>
          </a:p>
          <a:p>
            <a:pPr lvl="1"/>
            <a:endParaRPr lang="en-US" dirty="0"/>
          </a:p>
        </p:txBody>
      </p:sp>
    </p:spTree>
    <p:extLst>
      <p:ext uri="{BB962C8B-B14F-4D97-AF65-F5344CB8AC3E}">
        <p14:creationId xmlns:p14="http://schemas.microsoft.com/office/powerpoint/2010/main" val="31488232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Assessment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Physical </a:t>
            </a:r>
            <a:r>
              <a:rPr lang="en-US" dirty="0" smtClean="0"/>
              <a:t>assessment</a:t>
            </a:r>
          </a:p>
          <a:p>
            <a:pPr lvl="1"/>
            <a:r>
              <a:rPr lang="en-US" dirty="0" smtClean="0"/>
              <a:t>VS, consider orthostatic VS.  Assess mucus membranes, skin turgor, mental status, rashes, capillary refill.  Listen for ABD sounds (bowel perforation, bowel obstruction).  Check the thyroid gland.  Consider pelvic exam in female with lower ABD pain.  </a:t>
            </a:r>
            <a:endParaRPr lang="en-US" dirty="0" smtClean="0"/>
          </a:p>
          <a:p>
            <a:r>
              <a:rPr lang="en-US" dirty="0" smtClean="0"/>
              <a:t>Imaging</a:t>
            </a:r>
          </a:p>
          <a:p>
            <a:pPr lvl="1"/>
            <a:r>
              <a:rPr lang="en-US" dirty="0" smtClean="0"/>
              <a:t>Not required.  Useful for ruling out differential diagnosis and ruling in noninfectious diarrhea.</a:t>
            </a:r>
            <a:endParaRPr lang="en-US" dirty="0" smtClean="0"/>
          </a:p>
          <a:p>
            <a:pPr marL="0" indent="0">
              <a:buNone/>
            </a:pPr>
            <a:endParaRPr lang="en-US" dirty="0"/>
          </a:p>
          <a:p>
            <a:pPr marL="0" indent="0">
              <a:buNone/>
            </a:pPr>
            <a:endParaRPr lang="en-US" dirty="0" smtClean="0"/>
          </a:p>
          <a:p>
            <a:pPr marL="0" indent="0">
              <a:buNone/>
            </a:pPr>
            <a:r>
              <a:rPr lang="en-US" dirty="0" smtClean="0"/>
              <a:t>Taylor (2013)</a:t>
            </a:r>
            <a:endParaRPr lang="en-US" dirty="0" smtClean="0"/>
          </a:p>
          <a:p>
            <a:endParaRPr lang="en-US" dirty="0"/>
          </a:p>
        </p:txBody>
      </p:sp>
    </p:spTree>
    <p:extLst>
      <p:ext uri="{BB962C8B-B14F-4D97-AF65-F5344CB8AC3E}">
        <p14:creationId xmlns:p14="http://schemas.microsoft.com/office/powerpoint/2010/main" val="13697348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Assessment</a:t>
            </a:r>
          </a:p>
        </p:txBody>
      </p:sp>
      <p:sp>
        <p:nvSpPr>
          <p:cNvPr id="3" name="Content Placeholder 2"/>
          <p:cNvSpPr>
            <a:spLocks noGrp="1"/>
          </p:cNvSpPr>
          <p:nvPr>
            <p:ph idx="1"/>
          </p:nvPr>
        </p:nvSpPr>
        <p:spPr/>
        <p:txBody>
          <a:bodyPr/>
          <a:lstStyle/>
          <a:p>
            <a:r>
              <a:rPr lang="en-US" dirty="0"/>
              <a:t>Laboratory assessment</a:t>
            </a:r>
          </a:p>
          <a:p>
            <a:pPr lvl="1"/>
            <a:r>
              <a:rPr lang="en-US" dirty="0" smtClean="0"/>
              <a:t>CBC, CMP, BUN, </a:t>
            </a:r>
            <a:r>
              <a:rPr lang="en-US" dirty="0" err="1" smtClean="0"/>
              <a:t>Creatinine</a:t>
            </a:r>
            <a:endParaRPr lang="en-US" dirty="0" smtClean="0"/>
          </a:p>
          <a:p>
            <a:r>
              <a:rPr lang="en-US" dirty="0" smtClean="0"/>
              <a:t>Stool studies</a:t>
            </a:r>
          </a:p>
          <a:p>
            <a:pPr lvl="1"/>
            <a:r>
              <a:rPr lang="en-US" dirty="0" smtClean="0"/>
              <a:t>Occult blood, fecal leukocytes (leukocytes are present in inflammatory and penetrating diarrheas).</a:t>
            </a:r>
          </a:p>
          <a:p>
            <a:pPr lvl="2"/>
            <a:r>
              <a:rPr lang="en-US" dirty="0" smtClean="0"/>
              <a:t>Culture for Salmonella, </a:t>
            </a:r>
            <a:r>
              <a:rPr lang="en-US" dirty="0" err="1" smtClean="0"/>
              <a:t>Shigella</a:t>
            </a:r>
            <a:r>
              <a:rPr lang="en-US" dirty="0" smtClean="0"/>
              <a:t>, Campylobacter, E. coli O157:H7</a:t>
            </a:r>
          </a:p>
          <a:p>
            <a:pPr lvl="1"/>
            <a:r>
              <a:rPr lang="en-US" dirty="0" smtClean="0"/>
              <a:t>If culture negative, look for Shiga toxins or genes in stool</a:t>
            </a:r>
            <a:endParaRPr lang="en-US" dirty="0"/>
          </a:p>
          <a:p>
            <a:pPr marL="12700" indent="0">
              <a:buNone/>
            </a:pPr>
            <a:r>
              <a:rPr lang="en-US" dirty="0" smtClean="0"/>
              <a:t>Taylor (2013)</a:t>
            </a:r>
          </a:p>
        </p:txBody>
      </p:sp>
    </p:spTree>
    <p:extLst>
      <p:ext uri="{BB962C8B-B14F-4D97-AF65-F5344CB8AC3E}">
        <p14:creationId xmlns:p14="http://schemas.microsoft.com/office/powerpoint/2010/main" val="37332344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Assessment</a:t>
            </a:r>
          </a:p>
        </p:txBody>
      </p:sp>
      <p:sp>
        <p:nvSpPr>
          <p:cNvPr id="3" name="Content Placeholder 2"/>
          <p:cNvSpPr>
            <a:spLocks noGrp="1"/>
          </p:cNvSpPr>
          <p:nvPr>
            <p:ph idx="1"/>
          </p:nvPr>
        </p:nvSpPr>
        <p:spPr/>
        <p:txBody>
          <a:bodyPr>
            <a:normAutofit fontScale="92500" lnSpcReduction="10000"/>
          </a:bodyPr>
          <a:lstStyle/>
          <a:p>
            <a:r>
              <a:rPr lang="en-US" dirty="0" smtClean="0"/>
              <a:t>C. diff</a:t>
            </a:r>
          </a:p>
          <a:p>
            <a:pPr lvl="1"/>
            <a:r>
              <a:rPr lang="en-US" dirty="0" smtClean="0"/>
              <a:t>Culture sample if </a:t>
            </a:r>
            <a:r>
              <a:rPr lang="en-US" dirty="0" err="1" smtClean="0"/>
              <a:t>pt</a:t>
            </a:r>
            <a:r>
              <a:rPr lang="en-US" dirty="0" smtClean="0"/>
              <a:t> has been in hospital recently.  Do an ELISA screen with reflex testing for toxin.  Level of evidence: C</a:t>
            </a:r>
          </a:p>
          <a:p>
            <a:r>
              <a:rPr lang="en-US" dirty="0" smtClean="0"/>
              <a:t>Common cause ABX</a:t>
            </a:r>
          </a:p>
          <a:p>
            <a:pPr lvl="1"/>
            <a:r>
              <a:rPr lang="en-US" dirty="0" err="1" smtClean="0"/>
              <a:t>Fluoroquinolones</a:t>
            </a:r>
            <a:r>
              <a:rPr lang="en-US" dirty="0" smtClean="0"/>
              <a:t>, Clindamycin, </a:t>
            </a:r>
            <a:r>
              <a:rPr lang="en-US" dirty="0" err="1"/>
              <a:t>Penicillins</a:t>
            </a:r>
            <a:r>
              <a:rPr lang="en-US" dirty="0"/>
              <a:t> (broad spectrum</a:t>
            </a:r>
            <a:r>
              <a:rPr lang="en-US" dirty="0" smtClean="0"/>
              <a:t>), </a:t>
            </a:r>
            <a:r>
              <a:rPr lang="en-US" dirty="0" err="1"/>
              <a:t>Cephalosporins</a:t>
            </a:r>
            <a:r>
              <a:rPr lang="en-US" dirty="0"/>
              <a:t> (broad </a:t>
            </a:r>
            <a:r>
              <a:rPr lang="en-US" dirty="0" smtClean="0"/>
              <a:t>spectrum)</a:t>
            </a:r>
          </a:p>
          <a:p>
            <a:r>
              <a:rPr lang="en-US" dirty="0" smtClean="0"/>
              <a:t>Less common cause ABX</a:t>
            </a:r>
          </a:p>
          <a:p>
            <a:pPr lvl="1"/>
            <a:r>
              <a:rPr lang="en-US" dirty="0" smtClean="0"/>
              <a:t>Macrolides, Trimethoprim, Sulfonamides</a:t>
            </a:r>
            <a:endParaRPr lang="en-US" dirty="0"/>
          </a:p>
          <a:p>
            <a:pPr marL="349250" lvl="1" indent="0">
              <a:buNone/>
            </a:pPr>
            <a:endParaRPr lang="en-US" dirty="0" smtClean="0"/>
          </a:p>
          <a:p>
            <a:pPr marL="349250" lvl="1" indent="0">
              <a:buNone/>
            </a:pPr>
            <a:r>
              <a:rPr lang="en-US" dirty="0" smtClean="0"/>
              <a:t>Barr &amp; Smith (2014); Taylor (2013); Lamont (2015)</a:t>
            </a:r>
          </a:p>
        </p:txBody>
      </p:sp>
    </p:spTree>
    <p:extLst>
      <p:ext uri="{BB962C8B-B14F-4D97-AF65-F5344CB8AC3E}">
        <p14:creationId xmlns:p14="http://schemas.microsoft.com/office/powerpoint/2010/main" val="10944428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Assessment</a:t>
            </a:r>
          </a:p>
        </p:txBody>
      </p:sp>
      <p:sp>
        <p:nvSpPr>
          <p:cNvPr id="3" name="Content Placeholder 2"/>
          <p:cNvSpPr>
            <a:spLocks noGrp="1"/>
          </p:cNvSpPr>
          <p:nvPr>
            <p:ph idx="1"/>
          </p:nvPr>
        </p:nvSpPr>
        <p:spPr/>
        <p:txBody>
          <a:bodyPr>
            <a:normAutofit lnSpcReduction="10000"/>
          </a:bodyPr>
          <a:lstStyle/>
          <a:p>
            <a:r>
              <a:rPr lang="en-US" dirty="0" smtClean="0"/>
              <a:t>Protozoa</a:t>
            </a:r>
          </a:p>
          <a:p>
            <a:pPr lvl="1"/>
            <a:r>
              <a:rPr lang="en-US" dirty="0" smtClean="0"/>
              <a:t>If HX shows no exposure, don’t check until at least 14 days.  </a:t>
            </a:r>
          </a:p>
          <a:p>
            <a:pPr lvl="1"/>
            <a:r>
              <a:rPr lang="en-US" dirty="0" smtClean="0"/>
              <a:t>Check stool for ova and parasites</a:t>
            </a:r>
          </a:p>
          <a:p>
            <a:r>
              <a:rPr lang="en-US" dirty="0" smtClean="0"/>
              <a:t>Most common - Cryptosporidium</a:t>
            </a:r>
            <a:r>
              <a:rPr lang="en-US" dirty="0"/>
              <a:t>, Giardia, and </a:t>
            </a:r>
            <a:r>
              <a:rPr lang="en-US" dirty="0" err="1" smtClean="0"/>
              <a:t>Cyclospora</a:t>
            </a:r>
            <a:endParaRPr lang="en-US" dirty="0" smtClean="0"/>
          </a:p>
          <a:p>
            <a:pPr marL="0" indent="0">
              <a:buNone/>
            </a:pPr>
            <a:endParaRPr lang="en-US" dirty="0" smtClean="0"/>
          </a:p>
          <a:p>
            <a:pPr marL="0" indent="0">
              <a:buNone/>
            </a:pPr>
            <a:endParaRPr lang="en-US" dirty="0"/>
          </a:p>
          <a:p>
            <a:pPr marL="0" indent="0">
              <a:buNone/>
            </a:pPr>
            <a:r>
              <a:rPr lang="en-US" dirty="0" smtClean="0"/>
              <a:t>Taylor (2013); </a:t>
            </a:r>
            <a:r>
              <a:rPr lang="en-US" dirty="0" err="1" smtClean="0"/>
              <a:t>Wanke</a:t>
            </a:r>
            <a:r>
              <a:rPr lang="en-US" dirty="0" smtClean="0"/>
              <a:t> (2015)</a:t>
            </a:r>
            <a:endParaRPr lang="en-US" dirty="0"/>
          </a:p>
        </p:txBody>
      </p:sp>
    </p:spTree>
    <p:extLst>
      <p:ext uri="{BB962C8B-B14F-4D97-AF65-F5344CB8AC3E}">
        <p14:creationId xmlns:p14="http://schemas.microsoft.com/office/powerpoint/2010/main" val="23437983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Non-inflammatory </a:t>
            </a:r>
            <a:r>
              <a:rPr lang="en-US" dirty="0" smtClean="0"/>
              <a:t>Diarrhea Treatment</a:t>
            </a:r>
            <a:endParaRPr lang="en-US" dirty="0"/>
          </a:p>
        </p:txBody>
      </p:sp>
      <p:sp>
        <p:nvSpPr>
          <p:cNvPr id="3" name="Content Placeholder 2"/>
          <p:cNvSpPr>
            <a:spLocks noGrp="1"/>
          </p:cNvSpPr>
          <p:nvPr>
            <p:ph idx="1"/>
          </p:nvPr>
        </p:nvSpPr>
        <p:spPr/>
        <p:txBody>
          <a:bodyPr>
            <a:normAutofit lnSpcReduction="10000"/>
          </a:bodyPr>
          <a:lstStyle/>
          <a:p>
            <a:r>
              <a:rPr lang="en-US" dirty="0" smtClean="0"/>
              <a:t>Non-inflammatory – management of symptoms</a:t>
            </a:r>
          </a:p>
          <a:p>
            <a:pPr lvl="1"/>
            <a:r>
              <a:rPr lang="en-US" dirty="0" smtClean="0"/>
              <a:t>Keep hydrated – mostly water, but need to replace electrolytes as well</a:t>
            </a:r>
          </a:p>
          <a:p>
            <a:pPr lvl="1"/>
            <a:r>
              <a:rPr lang="en-US" dirty="0" smtClean="0"/>
              <a:t>OTC </a:t>
            </a:r>
            <a:r>
              <a:rPr lang="en-US" dirty="0" err="1" smtClean="0"/>
              <a:t>Pepto</a:t>
            </a:r>
            <a:r>
              <a:rPr lang="en-US" dirty="0" err="1"/>
              <a:t>-</a:t>
            </a:r>
            <a:r>
              <a:rPr lang="en-US" dirty="0" err="1" smtClean="0"/>
              <a:t>Bismul</a:t>
            </a:r>
            <a:r>
              <a:rPr lang="en-US" dirty="0" smtClean="0"/>
              <a:t> and </a:t>
            </a:r>
            <a:r>
              <a:rPr lang="en-US" dirty="0" err="1" smtClean="0"/>
              <a:t>Loperamide</a:t>
            </a:r>
            <a:endParaRPr lang="en-US" dirty="0" smtClean="0"/>
          </a:p>
          <a:p>
            <a:r>
              <a:rPr lang="en-US" dirty="0" smtClean="0"/>
              <a:t>Should resolve by 7 days, more commonly in 2-3 days.</a:t>
            </a:r>
          </a:p>
          <a:p>
            <a:pPr marL="0" indent="0">
              <a:buNone/>
            </a:pPr>
            <a:endParaRPr lang="en-US" dirty="0"/>
          </a:p>
          <a:p>
            <a:pPr marL="0" indent="0">
              <a:buNone/>
            </a:pPr>
            <a:endParaRPr lang="en-US" dirty="0" smtClean="0"/>
          </a:p>
          <a:p>
            <a:pPr marL="0" indent="0">
              <a:buNone/>
            </a:pPr>
            <a:r>
              <a:rPr lang="en-US" dirty="0" err="1" smtClean="0"/>
              <a:t>LaRocque</a:t>
            </a:r>
            <a:r>
              <a:rPr lang="en-US" dirty="0" smtClean="0"/>
              <a:t>, Ryan, &amp; Calderwood (2012); Taylor (2013)</a:t>
            </a:r>
            <a:endParaRPr lang="en-US" dirty="0"/>
          </a:p>
          <a:p>
            <a:pPr lvl="1"/>
            <a:endParaRPr lang="en-US" dirty="0" smtClean="0"/>
          </a:p>
        </p:txBody>
      </p:sp>
    </p:spTree>
    <p:extLst>
      <p:ext uri="{BB962C8B-B14F-4D97-AF65-F5344CB8AC3E}">
        <p14:creationId xmlns:p14="http://schemas.microsoft.com/office/powerpoint/2010/main" val="9317721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Inflammatory Diarrhea Treatment</a:t>
            </a:r>
            <a:endParaRPr lang="en-US" dirty="0"/>
          </a:p>
        </p:txBody>
      </p:sp>
      <p:sp>
        <p:nvSpPr>
          <p:cNvPr id="3" name="Content Placeholder 2"/>
          <p:cNvSpPr>
            <a:spLocks noGrp="1"/>
          </p:cNvSpPr>
          <p:nvPr>
            <p:ph idx="1"/>
          </p:nvPr>
        </p:nvSpPr>
        <p:spPr/>
        <p:txBody>
          <a:bodyPr>
            <a:normAutofit fontScale="55000" lnSpcReduction="20000"/>
          </a:bodyPr>
          <a:lstStyle/>
          <a:p>
            <a:r>
              <a:rPr lang="en-US" sz="3800" dirty="0" smtClean="0"/>
              <a:t>Symptom management</a:t>
            </a:r>
          </a:p>
          <a:p>
            <a:r>
              <a:rPr lang="en-US" sz="3800" dirty="0" smtClean="0"/>
              <a:t>ABX – need to culture out organism before treating, but </a:t>
            </a:r>
            <a:r>
              <a:rPr lang="en-US" sz="3800" dirty="0" err="1" smtClean="0"/>
              <a:t>Cipro</a:t>
            </a:r>
            <a:r>
              <a:rPr lang="en-US" sz="3800" dirty="0" smtClean="0"/>
              <a:t> 500mg X 3-7 days kills almost everything.  Don’t use </a:t>
            </a:r>
            <a:r>
              <a:rPr lang="en-US" sz="3800" dirty="0" err="1" smtClean="0"/>
              <a:t>Cipro</a:t>
            </a:r>
            <a:r>
              <a:rPr lang="en-US" sz="3800" dirty="0" smtClean="0"/>
              <a:t> or other </a:t>
            </a:r>
            <a:r>
              <a:rPr lang="en-US" sz="3800" dirty="0" err="1" smtClean="0"/>
              <a:t>fluoroquinolones</a:t>
            </a:r>
            <a:r>
              <a:rPr lang="en-US" sz="3800" dirty="0" smtClean="0"/>
              <a:t> in children or pregnant women.  </a:t>
            </a:r>
          </a:p>
          <a:p>
            <a:r>
              <a:rPr lang="en-US" sz="3800" dirty="0" smtClean="0"/>
              <a:t>C. diff – </a:t>
            </a:r>
            <a:r>
              <a:rPr lang="en-US" sz="3800" dirty="0" err="1" smtClean="0"/>
              <a:t>Flagyl</a:t>
            </a:r>
            <a:r>
              <a:rPr lang="en-US" sz="3800" dirty="0" smtClean="0"/>
              <a:t> 500mg TID X 10 days, or </a:t>
            </a:r>
            <a:r>
              <a:rPr lang="en-US" sz="3800" dirty="0" err="1" smtClean="0"/>
              <a:t>Vancomycin</a:t>
            </a:r>
            <a:r>
              <a:rPr lang="en-US" sz="3800" dirty="0" smtClean="0"/>
              <a:t> 125mg QID X 10 days PO</a:t>
            </a:r>
          </a:p>
          <a:p>
            <a:pPr marL="0" indent="0">
              <a:buNone/>
            </a:pPr>
            <a:endParaRPr lang="en-US" dirty="0"/>
          </a:p>
          <a:p>
            <a:pPr marL="0" indent="0">
              <a:buNone/>
            </a:pPr>
            <a:endParaRPr lang="en-US" dirty="0" smtClean="0"/>
          </a:p>
          <a:p>
            <a:pPr marL="0" indent="0">
              <a:buNone/>
            </a:pPr>
            <a:endParaRPr lang="en-US" dirty="0"/>
          </a:p>
          <a:p>
            <a:pPr marL="0" indent="0">
              <a:buNone/>
            </a:pPr>
            <a:r>
              <a:rPr lang="en-US" sz="1900" dirty="0" smtClean="0"/>
              <a:t>Barr &amp; Smith (2014)</a:t>
            </a:r>
            <a:endParaRPr lang="en-US" sz="1900" dirty="0"/>
          </a:p>
        </p:txBody>
      </p:sp>
    </p:spTree>
    <p:extLst>
      <p:ext uri="{BB962C8B-B14F-4D97-AF65-F5344CB8AC3E}">
        <p14:creationId xmlns:p14="http://schemas.microsoft.com/office/powerpoint/2010/main" val="2686004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Noninfectious Diarrhea Treatment</a:t>
            </a:r>
            <a:endParaRPr lang="en-US" dirty="0"/>
          </a:p>
        </p:txBody>
      </p:sp>
      <p:sp>
        <p:nvSpPr>
          <p:cNvPr id="3" name="Content Placeholder 2"/>
          <p:cNvSpPr>
            <a:spLocks noGrp="1"/>
          </p:cNvSpPr>
          <p:nvPr>
            <p:ph idx="1"/>
          </p:nvPr>
        </p:nvSpPr>
        <p:spPr/>
        <p:txBody>
          <a:bodyPr/>
          <a:lstStyle/>
          <a:p>
            <a:r>
              <a:rPr lang="en-US" dirty="0" smtClean="0"/>
              <a:t>GI </a:t>
            </a:r>
            <a:r>
              <a:rPr lang="en-US" dirty="0" smtClean="0"/>
              <a:t>specialty</a:t>
            </a:r>
          </a:p>
          <a:p>
            <a:pPr lvl="1"/>
            <a:r>
              <a:rPr lang="en-US" dirty="0" smtClean="0"/>
              <a:t>Immunosuppression</a:t>
            </a:r>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r>
              <a:rPr lang="en-US" dirty="0" smtClean="0"/>
              <a:t>Friedman &amp; Blumberg (2012) </a:t>
            </a:r>
            <a:endParaRPr lang="en-US" dirty="0"/>
          </a:p>
        </p:txBody>
      </p:sp>
    </p:spTree>
    <p:extLst>
      <p:ext uri="{BB962C8B-B14F-4D97-AF65-F5344CB8AC3E}">
        <p14:creationId xmlns:p14="http://schemas.microsoft.com/office/powerpoint/2010/main" val="9518043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Diarrhea in Children</a:t>
            </a:r>
            <a:endParaRPr lang="en-US" dirty="0"/>
          </a:p>
        </p:txBody>
      </p:sp>
      <p:sp>
        <p:nvSpPr>
          <p:cNvPr id="3" name="Content Placeholder 2"/>
          <p:cNvSpPr>
            <a:spLocks noGrp="1"/>
          </p:cNvSpPr>
          <p:nvPr>
            <p:ph idx="1"/>
          </p:nvPr>
        </p:nvSpPr>
        <p:spPr/>
        <p:txBody>
          <a:bodyPr/>
          <a:lstStyle/>
          <a:p>
            <a:r>
              <a:rPr lang="en-US" dirty="0" smtClean="0"/>
              <a:t>Rotavirus most common cause in children.</a:t>
            </a:r>
          </a:p>
          <a:p>
            <a:pPr lvl="1"/>
            <a:r>
              <a:rPr lang="en-US" dirty="0" smtClean="0"/>
              <a:t>Immunizations available for Rotavirus (</a:t>
            </a:r>
            <a:r>
              <a:rPr lang="en-US" dirty="0" err="1" smtClean="0"/>
              <a:t>RotaTeq</a:t>
            </a:r>
            <a:r>
              <a:rPr lang="en-US" dirty="0" smtClean="0"/>
              <a:t>, </a:t>
            </a:r>
            <a:r>
              <a:rPr lang="en-US" dirty="0" err="1" smtClean="0"/>
              <a:t>Rotarix</a:t>
            </a:r>
            <a:r>
              <a:rPr lang="en-US" dirty="0" smtClean="0"/>
              <a:t>).</a:t>
            </a:r>
          </a:p>
          <a:p>
            <a:r>
              <a:rPr lang="en-US" dirty="0" smtClean="0"/>
              <a:t>Admit if VS abnormal and fever (101), N/V, bloody stools, or high volum</a:t>
            </a:r>
            <a:r>
              <a:rPr lang="en-US" dirty="0" smtClean="0"/>
              <a:t>e stools are present.</a:t>
            </a:r>
          </a:p>
          <a:p>
            <a:r>
              <a:rPr lang="en-US" dirty="0" smtClean="0"/>
              <a:t>Beware E. coli O157:H7</a:t>
            </a:r>
          </a:p>
          <a:p>
            <a:pPr lvl="1"/>
            <a:r>
              <a:rPr lang="en-US" dirty="0" smtClean="0"/>
              <a:t>Bloody stools and Hemolytic Uremic Syndrome (HUS).</a:t>
            </a:r>
          </a:p>
          <a:p>
            <a:pPr marL="12700" indent="0">
              <a:buNone/>
            </a:pPr>
            <a:r>
              <a:rPr lang="en-US" dirty="0" smtClean="0"/>
              <a:t>Taylor (2013)</a:t>
            </a:r>
            <a:endParaRPr lang="en-US" dirty="0"/>
          </a:p>
        </p:txBody>
      </p:sp>
    </p:spTree>
    <p:extLst>
      <p:ext uri="{BB962C8B-B14F-4D97-AF65-F5344CB8AC3E}">
        <p14:creationId xmlns:p14="http://schemas.microsoft.com/office/powerpoint/2010/main" val="42146308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David</a:t>
            </a:r>
            <a:endParaRPr lang="en-US" dirty="0"/>
          </a:p>
        </p:txBody>
      </p:sp>
      <p:sp>
        <p:nvSpPr>
          <p:cNvPr id="3" name="Content Placeholder 2"/>
          <p:cNvSpPr>
            <a:spLocks noGrp="1"/>
          </p:cNvSpPr>
          <p:nvPr>
            <p:ph idx="1"/>
          </p:nvPr>
        </p:nvSpPr>
        <p:spPr/>
        <p:txBody>
          <a:bodyPr/>
          <a:lstStyle/>
          <a:p>
            <a:r>
              <a:rPr lang="en-US" dirty="0" smtClean="0"/>
              <a:t>32yr male with HX of diarrhea x </a:t>
            </a:r>
            <a:r>
              <a:rPr lang="en-US" dirty="0" smtClean="0"/>
              <a:t>24</a:t>
            </a:r>
            <a:r>
              <a:rPr lang="en-US" dirty="0" smtClean="0"/>
              <a:t>hrs</a:t>
            </a:r>
            <a:r>
              <a:rPr lang="en-US" dirty="0" smtClean="0"/>
              <a:t>.  </a:t>
            </a:r>
            <a:r>
              <a:rPr lang="en-US" dirty="0" smtClean="0"/>
              <a:t>Reports 3-5 liquid, malodorous </a:t>
            </a:r>
            <a:r>
              <a:rPr lang="en-US" dirty="0" smtClean="0"/>
              <a:t>stools in that time.  Occasional nausea, no vomiting.  Reports mild, generalized ABD pain/cramping.  Denies blood or mucus in stools.  Denies fever.  Denies </a:t>
            </a:r>
            <a:r>
              <a:rPr lang="en-US" dirty="0" smtClean="0"/>
              <a:t>any sick contacts. </a:t>
            </a:r>
            <a:endParaRPr lang="en-US" dirty="0" smtClean="0"/>
          </a:p>
          <a:p>
            <a:r>
              <a:rPr lang="en-US" dirty="0" smtClean="0"/>
              <a:t>VS</a:t>
            </a:r>
          </a:p>
          <a:p>
            <a:pPr lvl="1"/>
            <a:r>
              <a:rPr lang="en-US" dirty="0" smtClean="0"/>
              <a:t>Temp, 98.9, pulse 87, BP 130/75, RR 14.   </a:t>
            </a:r>
            <a:endParaRPr lang="en-US" dirty="0"/>
          </a:p>
        </p:txBody>
      </p:sp>
    </p:spTree>
    <p:extLst>
      <p:ext uri="{BB962C8B-B14F-4D97-AF65-F5344CB8AC3E}">
        <p14:creationId xmlns:p14="http://schemas.microsoft.com/office/powerpoint/2010/main" val="42343580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Diarrhea in the Elderly</a:t>
            </a:r>
            <a:endParaRPr lang="en-US" dirty="0"/>
          </a:p>
        </p:txBody>
      </p:sp>
      <p:sp>
        <p:nvSpPr>
          <p:cNvPr id="3" name="Content Placeholder 2"/>
          <p:cNvSpPr>
            <a:spLocks noGrp="1"/>
          </p:cNvSpPr>
          <p:nvPr>
            <p:ph idx="1"/>
          </p:nvPr>
        </p:nvSpPr>
        <p:spPr/>
        <p:txBody>
          <a:bodyPr/>
          <a:lstStyle/>
          <a:p>
            <a:r>
              <a:rPr lang="en-US" dirty="0" smtClean="0"/>
              <a:t>More likely to become dehydrated</a:t>
            </a:r>
          </a:p>
          <a:p>
            <a:r>
              <a:rPr lang="en-US" dirty="0" smtClean="0"/>
              <a:t>More likely to have diarrhea as a result of a bowel obstruction (fecal impaction)</a:t>
            </a:r>
          </a:p>
          <a:p>
            <a:r>
              <a:rPr lang="en-US" dirty="0" smtClean="0"/>
              <a:t>More likely to fall as a result of syncope secondary to </a:t>
            </a:r>
            <a:r>
              <a:rPr lang="en-US" dirty="0" err="1" smtClean="0"/>
              <a:t>hypovolemia</a:t>
            </a:r>
            <a:r>
              <a:rPr lang="en-US" dirty="0" smtClean="0"/>
              <a:t> </a:t>
            </a:r>
          </a:p>
          <a:p>
            <a:pPr marL="0" indent="0">
              <a:buNone/>
            </a:pPr>
            <a:endParaRPr lang="en-US" dirty="0"/>
          </a:p>
          <a:p>
            <a:pPr marL="0" indent="0">
              <a:buNone/>
            </a:pPr>
            <a:endParaRPr lang="en-US" dirty="0" smtClean="0"/>
          </a:p>
          <a:p>
            <a:pPr marL="0" indent="0">
              <a:buNone/>
            </a:pPr>
            <a:r>
              <a:rPr lang="en-US" dirty="0" smtClean="0"/>
              <a:t>Taylor (2013)</a:t>
            </a:r>
            <a:endParaRPr lang="en-US" dirty="0"/>
          </a:p>
        </p:txBody>
      </p:sp>
    </p:spTree>
    <p:extLst>
      <p:ext uri="{BB962C8B-B14F-4D97-AF65-F5344CB8AC3E}">
        <p14:creationId xmlns:p14="http://schemas.microsoft.com/office/powerpoint/2010/main" val="29390835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Behavior Change</a:t>
            </a:r>
            <a:endParaRPr lang="en-US" dirty="0"/>
          </a:p>
        </p:txBody>
      </p:sp>
      <p:sp>
        <p:nvSpPr>
          <p:cNvPr id="3" name="Content Placeholder 2"/>
          <p:cNvSpPr>
            <a:spLocks noGrp="1"/>
          </p:cNvSpPr>
          <p:nvPr>
            <p:ph idx="1"/>
          </p:nvPr>
        </p:nvSpPr>
        <p:spPr/>
        <p:txBody>
          <a:bodyPr/>
          <a:lstStyle/>
          <a:p>
            <a:r>
              <a:rPr lang="en-US" dirty="0" smtClean="0"/>
              <a:t>Wash hands!</a:t>
            </a:r>
          </a:p>
          <a:p>
            <a:pPr lvl="1"/>
            <a:r>
              <a:rPr lang="en-US" dirty="0" smtClean="0"/>
              <a:t>Fecal oral rout is still very common</a:t>
            </a:r>
          </a:p>
          <a:p>
            <a:r>
              <a:rPr lang="en-US" dirty="0" smtClean="0"/>
              <a:t>Avoid high risk foods</a:t>
            </a:r>
          </a:p>
          <a:p>
            <a:pPr lvl="1"/>
            <a:r>
              <a:rPr lang="en-US" dirty="0" smtClean="0"/>
              <a:t>Raw seafood, raw eggs, unpasteurized dairy products, undercooked meats</a:t>
            </a:r>
          </a:p>
          <a:p>
            <a:r>
              <a:rPr lang="en-US" dirty="0" smtClean="0"/>
              <a:t>Drink and brush teeth with bottled water.  Avoid drinks with ice cubes (stick to beer).</a:t>
            </a:r>
          </a:p>
          <a:p>
            <a:endParaRPr lang="en-US" dirty="0"/>
          </a:p>
        </p:txBody>
      </p:sp>
    </p:spTree>
    <p:extLst>
      <p:ext uri="{BB962C8B-B14F-4D97-AF65-F5344CB8AC3E}">
        <p14:creationId xmlns:p14="http://schemas.microsoft.com/office/powerpoint/2010/main" val="41325114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 to David</a:t>
            </a:r>
            <a:endParaRPr lang="en-US" dirty="0"/>
          </a:p>
        </p:txBody>
      </p:sp>
      <p:sp>
        <p:nvSpPr>
          <p:cNvPr id="3" name="Content Placeholder 2"/>
          <p:cNvSpPr>
            <a:spLocks noGrp="1"/>
          </p:cNvSpPr>
          <p:nvPr>
            <p:ph idx="1"/>
          </p:nvPr>
        </p:nvSpPr>
        <p:spPr/>
        <p:txBody>
          <a:bodyPr/>
          <a:lstStyle/>
          <a:p>
            <a:r>
              <a:rPr lang="en-US" dirty="0" smtClean="0"/>
              <a:t>What should we do?</a:t>
            </a:r>
          </a:p>
          <a:p>
            <a:r>
              <a:rPr lang="en-US" dirty="0" smtClean="0"/>
              <a:t>Reasons to return?</a:t>
            </a:r>
          </a:p>
          <a:p>
            <a:r>
              <a:rPr lang="en-US" dirty="0" smtClean="0"/>
              <a:t>Any education?</a:t>
            </a:r>
            <a:endParaRPr lang="en-US" dirty="0"/>
          </a:p>
        </p:txBody>
      </p:sp>
    </p:spTree>
    <p:extLst>
      <p:ext uri="{BB962C8B-B14F-4D97-AF65-F5344CB8AC3E}">
        <p14:creationId xmlns:p14="http://schemas.microsoft.com/office/powerpoint/2010/main" val="1651381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fontScale="47500" lnSpcReduction="20000"/>
          </a:bodyPr>
          <a:lstStyle/>
          <a:p>
            <a:r>
              <a:rPr lang="en-US" dirty="0" smtClean="0"/>
              <a:t>Barr, W. &amp; Smith, A.  (2014).  Acute diarrhea in adults.  </a:t>
            </a:r>
            <a:r>
              <a:rPr lang="en-US" i="1" dirty="0" smtClean="0"/>
              <a:t>American Family Physician, 89</a:t>
            </a:r>
            <a:r>
              <a:rPr lang="en-US" dirty="0" smtClean="0"/>
              <a:t>(3).  180-189</a:t>
            </a:r>
          </a:p>
          <a:p>
            <a:r>
              <a:rPr lang="en-US" dirty="0" smtClean="0"/>
              <a:t>Friedman</a:t>
            </a:r>
            <a:r>
              <a:rPr lang="en-US" dirty="0" smtClean="0"/>
              <a:t>, S. &amp; Blumberg, R. S.  (2012).  Inflammatory bowel disease.  In D. L. Longo, A. S. </a:t>
            </a:r>
            <a:r>
              <a:rPr lang="en-US" dirty="0" err="1" smtClean="0"/>
              <a:t>Fauci</a:t>
            </a:r>
            <a:r>
              <a:rPr lang="en-US" dirty="0" smtClean="0"/>
              <a:t>, D. L. Kasper, S. L. Hauser, J. L. Jameson, &amp; J. </a:t>
            </a:r>
            <a:r>
              <a:rPr lang="en-US" dirty="0" err="1" smtClean="0"/>
              <a:t>Loscalzo</a:t>
            </a:r>
            <a:r>
              <a:rPr lang="en-US" dirty="0" smtClean="0"/>
              <a:t> (Eds.).  </a:t>
            </a:r>
            <a:r>
              <a:rPr lang="en-US" i="1" dirty="0" smtClean="0"/>
              <a:t>Harrison’s Principals of Internal Medicine.  </a:t>
            </a:r>
            <a:r>
              <a:rPr lang="en-US" dirty="0" smtClean="0"/>
              <a:t>McGraw-Hill </a:t>
            </a:r>
            <a:endParaRPr lang="en-US" dirty="0" smtClean="0"/>
          </a:p>
          <a:p>
            <a:r>
              <a:rPr lang="en-US" dirty="0" smtClean="0"/>
              <a:t>Lamont, J. T.  (2015).  Clostridium </a:t>
            </a:r>
            <a:r>
              <a:rPr lang="en-US" dirty="0" err="1" smtClean="0"/>
              <a:t>difficile</a:t>
            </a:r>
            <a:r>
              <a:rPr lang="en-US" dirty="0" smtClean="0"/>
              <a:t> infection in adults: Clinical manifestations and diagnosis.  In S. B. Calderwood &amp; E. L. Baron (Eds.), </a:t>
            </a:r>
            <a:r>
              <a:rPr lang="en-US" i="1" dirty="0" err="1" smtClean="0"/>
              <a:t>UpToDate</a:t>
            </a:r>
            <a:r>
              <a:rPr lang="en-US" i="1" dirty="0" smtClean="0"/>
              <a:t>.</a:t>
            </a:r>
            <a:r>
              <a:rPr lang="en-US" dirty="0" smtClean="0"/>
              <a:t>  </a:t>
            </a:r>
            <a:r>
              <a:rPr lang="en-US" dirty="0"/>
              <a:t>Retrieved from </a:t>
            </a:r>
            <a:r>
              <a:rPr lang="en-US" dirty="0">
                <a:hlinkClick r:id="rId2"/>
              </a:rPr>
              <a:t>http://www.uptodate.com.libproxy.uwyo.edu/contents/clostridium-difficile-infection-in-adults-clinical-manifestations-and-diagnosis?source=search_result&amp;search=c.diff&amp;selectedTitle=2%7E150#</a:t>
            </a:r>
            <a:r>
              <a:rPr lang="en-US" dirty="0" smtClean="0">
                <a:hlinkClick r:id="rId2"/>
              </a:rPr>
              <a:t>H22</a:t>
            </a:r>
            <a:r>
              <a:rPr lang="en-US" dirty="0" smtClean="0"/>
              <a:t>  </a:t>
            </a:r>
          </a:p>
          <a:p>
            <a:r>
              <a:rPr lang="en-US" dirty="0" err="1" smtClean="0"/>
              <a:t>LaRocque</a:t>
            </a:r>
            <a:r>
              <a:rPr lang="en-US" dirty="0" smtClean="0"/>
              <a:t>, R. C., Ryan, E. T., &amp; Calderwood, S. B.  (2012).  Acute infectious diarrheal diseases and bacterial food poisoning</a:t>
            </a:r>
            <a:r>
              <a:rPr lang="en-US" dirty="0" smtClean="0"/>
              <a:t>.  In </a:t>
            </a:r>
            <a:r>
              <a:rPr lang="en-US" dirty="0"/>
              <a:t>D. L. Longo, A. S. </a:t>
            </a:r>
            <a:r>
              <a:rPr lang="en-US" dirty="0" err="1"/>
              <a:t>Fauci</a:t>
            </a:r>
            <a:r>
              <a:rPr lang="en-US" dirty="0"/>
              <a:t>, D. L. Kasper, S. L. Hauser, J. L. Jameson, &amp; J. </a:t>
            </a:r>
            <a:r>
              <a:rPr lang="en-US" dirty="0" err="1"/>
              <a:t>Loscalzo</a:t>
            </a:r>
            <a:r>
              <a:rPr lang="en-US" dirty="0"/>
              <a:t> (Eds.).  </a:t>
            </a:r>
            <a:r>
              <a:rPr lang="en-US" i="1" dirty="0"/>
              <a:t>Harrison’s Principals of Internal Medicine.  </a:t>
            </a:r>
            <a:r>
              <a:rPr lang="en-US" dirty="0"/>
              <a:t>McGraw-Hill </a:t>
            </a:r>
            <a:endParaRPr lang="en-US" dirty="0" smtClean="0"/>
          </a:p>
          <a:p>
            <a:r>
              <a:rPr lang="en-US" dirty="0" smtClean="0"/>
              <a:t>Taylor, T. H.  (2013).  Infectious diarrhea.  In T. M. </a:t>
            </a:r>
            <a:r>
              <a:rPr lang="en-US" dirty="0" err="1" smtClean="0"/>
              <a:t>Buttaro</a:t>
            </a:r>
            <a:r>
              <a:rPr lang="en-US" dirty="0" smtClean="0"/>
              <a:t>, J. </a:t>
            </a:r>
            <a:r>
              <a:rPr lang="en-US" dirty="0" err="1" smtClean="0"/>
              <a:t>Trybulski</a:t>
            </a:r>
            <a:r>
              <a:rPr lang="en-US" dirty="0" smtClean="0"/>
              <a:t>, P. P. Bailey, &amp; J. Sandberg-Cook (Eds.), </a:t>
            </a:r>
            <a:r>
              <a:rPr lang="en-US" i="1" dirty="0" smtClean="0"/>
              <a:t>Primary Care: A Collaborative Practice.</a:t>
            </a:r>
            <a:r>
              <a:rPr lang="en-US" dirty="0" smtClean="0"/>
              <a:t>  St. Louis, MO: Elsevier</a:t>
            </a:r>
            <a:endParaRPr lang="en-US" dirty="0" smtClean="0"/>
          </a:p>
          <a:p>
            <a:r>
              <a:rPr lang="en-US" dirty="0" err="1" smtClean="0"/>
              <a:t>Wanke</a:t>
            </a:r>
            <a:r>
              <a:rPr lang="en-US" dirty="0" smtClean="0"/>
              <a:t>, C. A.  (2015).  Approach to the adult with acute diarrhea in resource-rich countries.  In S. B. Calderwood &amp; A. Bloom (Eds.), </a:t>
            </a:r>
            <a:r>
              <a:rPr lang="en-US" i="1" dirty="0" err="1" smtClean="0"/>
              <a:t>UpToDate</a:t>
            </a:r>
            <a:r>
              <a:rPr lang="en-US" i="1" dirty="0" smtClean="0"/>
              <a:t>.</a:t>
            </a:r>
            <a:r>
              <a:rPr lang="en-US" dirty="0" smtClean="0"/>
              <a:t>  </a:t>
            </a:r>
            <a:r>
              <a:rPr lang="en-US" dirty="0"/>
              <a:t>Retrieved from </a:t>
            </a:r>
            <a:r>
              <a:rPr lang="en-US" dirty="0">
                <a:hlinkClick r:id="rId3"/>
              </a:rPr>
              <a:t>http://www.uptodate.com/contents/approach-to-the-adult-with-acute-diarrhea-in-resource-rich-countries?source=search_result&amp;search=diarrhea&amp;selectedTitle=1%</a:t>
            </a:r>
            <a:r>
              <a:rPr lang="en-US" dirty="0" smtClean="0">
                <a:hlinkClick r:id="rId3"/>
              </a:rPr>
              <a:t>7E150</a:t>
            </a:r>
            <a:r>
              <a:rPr lang="en-US" dirty="0" smtClean="0"/>
              <a:t> </a:t>
            </a:r>
            <a:endParaRPr lang="en-US" dirty="0"/>
          </a:p>
        </p:txBody>
      </p:sp>
    </p:spTree>
    <p:extLst>
      <p:ext uri="{BB962C8B-B14F-4D97-AF65-F5344CB8AC3E}">
        <p14:creationId xmlns:p14="http://schemas.microsoft.com/office/powerpoint/2010/main" val="40937688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Epidemiology</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One of the 5 leading causes of death </a:t>
            </a:r>
            <a:r>
              <a:rPr lang="en-US" u="sng" dirty="0" smtClean="0"/>
              <a:t>worldwide</a:t>
            </a:r>
            <a:r>
              <a:rPr lang="en-US" dirty="0" smtClean="0"/>
              <a:t>.</a:t>
            </a:r>
          </a:p>
          <a:p>
            <a:r>
              <a:rPr lang="en-US" dirty="0" smtClean="0"/>
              <a:t>More of a nuisance in the U.S.A</a:t>
            </a:r>
            <a:r>
              <a:rPr lang="en-US" dirty="0" smtClean="0"/>
              <a:t>.</a:t>
            </a:r>
          </a:p>
          <a:p>
            <a:r>
              <a:rPr lang="en-US" dirty="0" err="1" smtClean="0"/>
              <a:t>Noroviruses</a:t>
            </a:r>
            <a:r>
              <a:rPr lang="en-US" dirty="0" smtClean="0"/>
              <a:t> account for 50%-80% of causes of diarrhea in the U.S.A.</a:t>
            </a:r>
            <a:endParaRPr lang="en-US" dirty="0" smtClean="0"/>
          </a:p>
          <a:p>
            <a:r>
              <a:rPr lang="en-US" dirty="0" smtClean="0"/>
              <a:t>Acute diarrhea (&lt;14 days), commonly caused by </a:t>
            </a:r>
            <a:r>
              <a:rPr lang="en-US" dirty="0" smtClean="0"/>
              <a:t>virus</a:t>
            </a:r>
            <a:r>
              <a:rPr lang="en-US" dirty="0"/>
              <a:t> </a:t>
            </a:r>
            <a:r>
              <a:rPr lang="en-US" dirty="0" smtClean="0"/>
              <a:t>or </a:t>
            </a:r>
            <a:r>
              <a:rPr lang="en-US" dirty="0" smtClean="0"/>
              <a:t>bacteria</a:t>
            </a:r>
            <a:r>
              <a:rPr lang="en-US" dirty="0" smtClean="0"/>
              <a:t>.</a:t>
            </a:r>
          </a:p>
          <a:p>
            <a:r>
              <a:rPr lang="en-US" dirty="0" smtClean="0"/>
              <a:t>Intermediate diarrhea (&gt;14 days, but &lt;30 days) commonly caused by protozoa.</a:t>
            </a:r>
            <a:endParaRPr lang="en-US" dirty="0" smtClean="0"/>
          </a:p>
          <a:p>
            <a:r>
              <a:rPr lang="en-US" dirty="0" smtClean="0"/>
              <a:t>Chronic diarrhea (&gt;30 days), commonly caused by a noninfectious etiology.  </a:t>
            </a:r>
            <a:endParaRPr lang="en-US" dirty="0" smtClean="0"/>
          </a:p>
          <a:p>
            <a:pPr marL="0" indent="0">
              <a:buNone/>
            </a:pPr>
            <a:r>
              <a:rPr lang="en-US" dirty="0" smtClean="0"/>
              <a:t>Friedman &amp; Blumberg (2012); Taylor (2013); </a:t>
            </a:r>
            <a:endParaRPr lang="en-US" dirty="0"/>
          </a:p>
        </p:txBody>
      </p:sp>
    </p:spTree>
    <p:extLst>
      <p:ext uri="{BB962C8B-B14F-4D97-AF65-F5344CB8AC3E}">
        <p14:creationId xmlns:p14="http://schemas.microsoft.com/office/powerpoint/2010/main" val="29569114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Infectious Diarrhea</a:t>
            </a:r>
            <a:endParaRPr lang="en-US" dirty="0"/>
          </a:p>
        </p:txBody>
      </p:sp>
      <p:sp>
        <p:nvSpPr>
          <p:cNvPr id="3" name="Content Placeholder 2"/>
          <p:cNvSpPr>
            <a:spLocks noGrp="1"/>
          </p:cNvSpPr>
          <p:nvPr>
            <p:ph idx="1"/>
          </p:nvPr>
        </p:nvSpPr>
        <p:spPr/>
        <p:txBody>
          <a:bodyPr/>
          <a:lstStyle/>
          <a:p>
            <a:r>
              <a:rPr lang="en-US" dirty="0" smtClean="0"/>
              <a:t>3 types</a:t>
            </a:r>
          </a:p>
          <a:p>
            <a:r>
              <a:rPr lang="en-US" dirty="0" smtClean="0"/>
              <a:t>1) Non-inflammatory </a:t>
            </a:r>
          </a:p>
          <a:p>
            <a:pPr lvl="1"/>
            <a:r>
              <a:rPr lang="en-US" dirty="0" smtClean="0"/>
              <a:t>Get watery diarrhea.  No mucus or blood.</a:t>
            </a:r>
          </a:p>
          <a:p>
            <a:r>
              <a:rPr lang="en-US" dirty="0" smtClean="0"/>
              <a:t>Causes – Vibrio </a:t>
            </a:r>
            <a:r>
              <a:rPr lang="en-US" dirty="0" err="1" smtClean="0"/>
              <a:t>cholerae</a:t>
            </a:r>
            <a:r>
              <a:rPr lang="en-US" dirty="0" smtClean="0"/>
              <a:t>, E. coli, </a:t>
            </a:r>
            <a:r>
              <a:rPr lang="en-US" dirty="0" err="1"/>
              <a:t>N</a:t>
            </a:r>
            <a:r>
              <a:rPr lang="en-US" dirty="0" err="1" smtClean="0"/>
              <a:t>orovirus</a:t>
            </a:r>
            <a:r>
              <a:rPr lang="en-US" dirty="0" smtClean="0"/>
              <a:t>, Rotavirus, Adenovirus, Giardia, Cryptosporidium.</a:t>
            </a:r>
          </a:p>
          <a:p>
            <a:pPr marL="0" indent="0">
              <a:buNone/>
            </a:pPr>
            <a:endParaRPr lang="en-US" dirty="0"/>
          </a:p>
          <a:p>
            <a:pPr marL="0" indent="0">
              <a:buNone/>
            </a:pPr>
            <a:endParaRPr lang="en-US" dirty="0" smtClean="0"/>
          </a:p>
          <a:p>
            <a:pPr marL="0" indent="0">
              <a:buNone/>
            </a:pPr>
            <a:r>
              <a:rPr lang="en-US" dirty="0" smtClean="0"/>
              <a:t>Taylor (2013)  </a:t>
            </a:r>
            <a:endParaRPr lang="en-US" dirty="0" smtClean="0"/>
          </a:p>
          <a:p>
            <a:pPr lvl="1"/>
            <a:endParaRPr lang="en-US" dirty="0"/>
          </a:p>
        </p:txBody>
      </p:sp>
    </p:spTree>
    <p:extLst>
      <p:ext uri="{BB962C8B-B14F-4D97-AF65-F5344CB8AC3E}">
        <p14:creationId xmlns:p14="http://schemas.microsoft.com/office/powerpoint/2010/main" val="41314437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Infectious Diarrhea</a:t>
            </a:r>
          </a:p>
        </p:txBody>
      </p:sp>
      <p:sp>
        <p:nvSpPr>
          <p:cNvPr id="3" name="Content Placeholder 2"/>
          <p:cNvSpPr>
            <a:spLocks noGrp="1"/>
          </p:cNvSpPr>
          <p:nvPr>
            <p:ph idx="1"/>
          </p:nvPr>
        </p:nvSpPr>
        <p:spPr/>
        <p:txBody>
          <a:bodyPr/>
          <a:lstStyle/>
          <a:p>
            <a:r>
              <a:rPr lang="en-US" dirty="0" smtClean="0"/>
              <a:t>2) Inflammatory</a:t>
            </a:r>
          </a:p>
          <a:p>
            <a:pPr lvl="1"/>
            <a:r>
              <a:rPr lang="en-US" dirty="0" smtClean="0"/>
              <a:t>More likely to cause pain.  Stool can have blood and mucus present.</a:t>
            </a:r>
          </a:p>
          <a:p>
            <a:r>
              <a:rPr lang="en-US" dirty="0" smtClean="0"/>
              <a:t>Causes – </a:t>
            </a:r>
            <a:r>
              <a:rPr lang="en-US" dirty="0" err="1" smtClean="0"/>
              <a:t>Shigella</a:t>
            </a:r>
            <a:r>
              <a:rPr lang="en-US" dirty="0" smtClean="0"/>
              <a:t>, E. coli, Salmonella, Campylobacter, C. diff, </a:t>
            </a:r>
            <a:r>
              <a:rPr lang="en-US" dirty="0" err="1" smtClean="0"/>
              <a:t>Entamoeba</a:t>
            </a:r>
            <a:r>
              <a:rPr lang="en-US" dirty="0" smtClean="0"/>
              <a:t> </a:t>
            </a:r>
            <a:r>
              <a:rPr lang="en-US" dirty="0" err="1" smtClean="0"/>
              <a:t>histolytica</a:t>
            </a:r>
            <a:endParaRPr lang="en-US" dirty="0" smtClean="0"/>
          </a:p>
          <a:p>
            <a:pPr marL="0" indent="0">
              <a:buNone/>
            </a:pPr>
            <a:endParaRPr lang="en-US" dirty="0"/>
          </a:p>
          <a:p>
            <a:pPr marL="0" indent="0">
              <a:buNone/>
            </a:pPr>
            <a:endParaRPr lang="en-US" dirty="0" smtClean="0"/>
          </a:p>
          <a:p>
            <a:pPr marL="0" indent="0">
              <a:buNone/>
            </a:pPr>
            <a:r>
              <a:rPr lang="en-US" dirty="0" smtClean="0"/>
              <a:t>Taylor (2013)</a:t>
            </a:r>
          </a:p>
          <a:p>
            <a:pPr lvl="1"/>
            <a:endParaRPr lang="en-US" dirty="0"/>
          </a:p>
        </p:txBody>
      </p:sp>
    </p:spTree>
    <p:extLst>
      <p:ext uri="{BB962C8B-B14F-4D97-AF65-F5344CB8AC3E}">
        <p14:creationId xmlns:p14="http://schemas.microsoft.com/office/powerpoint/2010/main" val="34423365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Infectious Diarrhea</a:t>
            </a:r>
          </a:p>
        </p:txBody>
      </p:sp>
      <p:sp>
        <p:nvSpPr>
          <p:cNvPr id="3" name="Content Placeholder 2"/>
          <p:cNvSpPr>
            <a:spLocks noGrp="1"/>
          </p:cNvSpPr>
          <p:nvPr>
            <p:ph idx="1"/>
          </p:nvPr>
        </p:nvSpPr>
        <p:spPr/>
        <p:txBody>
          <a:bodyPr/>
          <a:lstStyle/>
          <a:p>
            <a:r>
              <a:rPr lang="en-US" dirty="0" smtClean="0"/>
              <a:t>3) Penetrating diarrhea</a:t>
            </a:r>
          </a:p>
          <a:p>
            <a:pPr lvl="1"/>
            <a:r>
              <a:rPr lang="en-US" dirty="0" smtClean="0"/>
              <a:t>Fever and rash are present.  Normally presents with small volume of diarrhea.  </a:t>
            </a:r>
          </a:p>
          <a:p>
            <a:r>
              <a:rPr lang="en-US" dirty="0" smtClean="0"/>
              <a:t>Causes – Salmonella </a:t>
            </a:r>
            <a:r>
              <a:rPr lang="en-US" dirty="0" err="1" smtClean="0"/>
              <a:t>Typhi</a:t>
            </a:r>
            <a:r>
              <a:rPr lang="en-US" dirty="0" smtClean="0"/>
              <a:t>, Yersinia </a:t>
            </a:r>
            <a:r>
              <a:rPr lang="en-US" dirty="0" err="1" smtClean="0"/>
              <a:t>enterocolitica</a:t>
            </a: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r>
              <a:rPr lang="en-US" dirty="0" smtClean="0"/>
              <a:t>Taylor (2013)</a:t>
            </a:r>
            <a:endParaRPr lang="en-US" dirty="0"/>
          </a:p>
        </p:txBody>
      </p:sp>
    </p:spTree>
    <p:extLst>
      <p:ext uri="{BB962C8B-B14F-4D97-AF65-F5344CB8AC3E}">
        <p14:creationId xmlns:p14="http://schemas.microsoft.com/office/powerpoint/2010/main" val="1601066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Infectious Diarrhea Pathophysiology</a:t>
            </a:r>
            <a:endParaRPr lang="en-US" dirty="0"/>
          </a:p>
        </p:txBody>
      </p:sp>
      <p:sp>
        <p:nvSpPr>
          <p:cNvPr id="3" name="Content Placeholder 2"/>
          <p:cNvSpPr>
            <a:spLocks noGrp="1"/>
          </p:cNvSpPr>
          <p:nvPr>
            <p:ph idx="1"/>
          </p:nvPr>
        </p:nvSpPr>
        <p:spPr/>
        <p:txBody>
          <a:bodyPr/>
          <a:lstStyle/>
          <a:p>
            <a:r>
              <a:rPr lang="en-US" dirty="0" smtClean="0"/>
              <a:t>4 pathogenic mechanisms</a:t>
            </a:r>
          </a:p>
          <a:p>
            <a:pPr lvl="1"/>
            <a:r>
              <a:rPr lang="en-US" sz="2400" dirty="0" smtClean="0"/>
              <a:t>1) Adherence – pathogenic bacteria adhere to bowel wall and cause direct damage, or expose cells to toxins.  E. coli is a common cause of this.  Non-inflammatory</a:t>
            </a:r>
            <a:endParaRPr lang="en-US" sz="2400" dirty="0"/>
          </a:p>
          <a:p>
            <a:pPr lvl="1"/>
            <a:r>
              <a:rPr lang="en-US" sz="2400" dirty="0" smtClean="0"/>
              <a:t>2) Invasion – Invasive organisms invade the bowel wall causing ulceration, sloughing of tissue, blood, and mucus.  </a:t>
            </a:r>
            <a:r>
              <a:rPr lang="en-US" sz="2400" dirty="0" err="1" smtClean="0"/>
              <a:t>Shigella</a:t>
            </a:r>
            <a:r>
              <a:rPr lang="en-US" sz="2400" dirty="0" smtClean="0"/>
              <a:t> and E. Coli, as well as C. </a:t>
            </a:r>
            <a:r>
              <a:rPr lang="en-US" sz="2400" dirty="0" err="1" smtClean="0"/>
              <a:t>difficile</a:t>
            </a:r>
            <a:r>
              <a:rPr lang="en-US" sz="2400" dirty="0" smtClean="0"/>
              <a:t> and some strains of Salmonella can cause this.  Inflammatory</a:t>
            </a:r>
          </a:p>
          <a:p>
            <a:pPr marL="349250" lvl="1" indent="0">
              <a:buNone/>
            </a:pPr>
            <a:r>
              <a:rPr lang="en-US" sz="2400" dirty="0" smtClean="0"/>
              <a:t>Taylor (2013)    </a:t>
            </a:r>
          </a:p>
          <a:p>
            <a:pPr marL="349250" lvl="1" indent="0">
              <a:buNone/>
            </a:pPr>
            <a:endParaRPr lang="en-US" dirty="0" smtClean="0"/>
          </a:p>
        </p:txBody>
      </p:sp>
    </p:spTree>
    <p:extLst>
      <p:ext uri="{BB962C8B-B14F-4D97-AF65-F5344CB8AC3E}">
        <p14:creationId xmlns:p14="http://schemas.microsoft.com/office/powerpoint/2010/main" val="17696960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Infectious Diarrhea Pathophysiology</a:t>
            </a:r>
          </a:p>
        </p:txBody>
      </p:sp>
      <p:sp>
        <p:nvSpPr>
          <p:cNvPr id="3" name="Content Placeholder 2"/>
          <p:cNvSpPr>
            <a:spLocks noGrp="1"/>
          </p:cNvSpPr>
          <p:nvPr>
            <p:ph idx="1"/>
          </p:nvPr>
        </p:nvSpPr>
        <p:spPr/>
        <p:txBody>
          <a:bodyPr>
            <a:normAutofit/>
          </a:bodyPr>
          <a:lstStyle/>
          <a:p>
            <a:pPr lvl="1"/>
            <a:r>
              <a:rPr lang="en-US" sz="2400" dirty="0" smtClean="0"/>
              <a:t>3) Enterotoxins – some organisms release toxin that blocks bodies ability to absorb sodium chloride, while also having the body secrete more sodium chloride into the bowel.  Water follows the sodium chloride creating watery diarrhea with no damage to the bowel wall.  Think Vibrio </a:t>
            </a:r>
            <a:r>
              <a:rPr lang="en-US" sz="2400" dirty="0" err="1" smtClean="0"/>
              <a:t>Cholerae</a:t>
            </a:r>
            <a:r>
              <a:rPr lang="en-US" sz="2400" dirty="0" smtClean="0"/>
              <a:t>, the cause of Cholera.  Non-inflammatory  </a:t>
            </a:r>
          </a:p>
          <a:p>
            <a:pPr marL="349250" lvl="1" indent="0">
              <a:buNone/>
            </a:pPr>
            <a:endParaRPr lang="en-US" sz="2400" dirty="0"/>
          </a:p>
          <a:p>
            <a:pPr marL="349250" lvl="1" indent="0">
              <a:buNone/>
            </a:pPr>
            <a:endParaRPr lang="en-US" sz="2400" dirty="0" smtClean="0"/>
          </a:p>
          <a:p>
            <a:pPr marL="349250" lvl="1" indent="0">
              <a:buNone/>
            </a:pPr>
            <a:r>
              <a:rPr lang="en-US" sz="2400" dirty="0" smtClean="0"/>
              <a:t>Taylor (2013)</a:t>
            </a:r>
            <a:endParaRPr lang="en-US" sz="2400" dirty="0"/>
          </a:p>
        </p:txBody>
      </p:sp>
    </p:spTree>
    <p:extLst>
      <p:ext uri="{BB962C8B-B14F-4D97-AF65-F5344CB8AC3E}">
        <p14:creationId xmlns:p14="http://schemas.microsoft.com/office/powerpoint/2010/main" val="34491212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Infectious Diarrhea Pathophysiology</a:t>
            </a:r>
          </a:p>
        </p:txBody>
      </p:sp>
      <p:sp>
        <p:nvSpPr>
          <p:cNvPr id="3" name="Content Placeholder 2"/>
          <p:cNvSpPr>
            <a:spLocks noGrp="1"/>
          </p:cNvSpPr>
          <p:nvPr>
            <p:ph idx="1"/>
          </p:nvPr>
        </p:nvSpPr>
        <p:spPr/>
        <p:txBody>
          <a:bodyPr/>
          <a:lstStyle/>
          <a:p>
            <a:pPr lvl="1"/>
            <a:r>
              <a:rPr lang="en-US" dirty="0" smtClean="0"/>
              <a:t>4) </a:t>
            </a:r>
            <a:r>
              <a:rPr lang="en-US" dirty="0" err="1" smtClean="0"/>
              <a:t>Cytotoxins</a:t>
            </a:r>
            <a:r>
              <a:rPr lang="en-US" dirty="0" smtClean="0"/>
              <a:t> – these toxins damage the mucosa of the bowel wall and cause an inflammatory colitis. C. </a:t>
            </a:r>
            <a:r>
              <a:rPr lang="en-US" dirty="0" err="1" smtClean="0"/>
              <a:t>difficile</a:t>
            </a:r>
            <a:r>
              <a:rPr lang="en-US" dirty="0" smtClean="0"/>
              <a:t> E. coli O157:H7, and Salmonella produce </a:t>
            </a:r>
            <a:r>
              <a:rPr lang="en-US" dirty="0" err="1" smtClean="0"/>
              <a:t>cytotoxins</a:t>
            </a:r>
            <a:r>
              <a:rPr lang="en-US" dirty="0" smtClean="0"/>
              <a:t>.  Inflammatory  </a:t>
            </a:r>
          </a:p>
          <a:p>
            <a:pPr marL="349250" lvl="1" indent="0">
              <a:buNone/>
            </a:pPr>
            <a:endParaRPr lang="en-US" dirty="0"/>
          </a:p>
          <a:p>
            <a:pPr marL="349250" lvl="1" indent="0">
              <a:buNone/>
            </a:pPr>
            <a:endParaRPr lang="en-US" dirty="0" smtClean="0"/>
          </a:p>
          <a:p>
            <a:pPr marL="349250" lvl="1" indent="0">
              <a:buNone/>
            </a:pPr>
            <a:endParaRPr lang="en-US" dirty="0"/>
          </a:p>
          <a:p>
            <a:pPr marL="349250" lvl="1" indent="0">
              <a:buNone/>
            </a:pPr>
            <a:endParaRPr lang="en-US" dirty="0" smtClean="0"/>
          </a:p>
          <a:p>
            <a:pPr marL="349250" lvl="1" indent="0">
              <a:buNone/>
            </a:pPr>
            <a:endParaRPr lang="en-US" dirty="0"/>
          </a:p>
          <a:p>
            <a:pPr marL="349250" lvl="1" indent="0">
              <a:buNone/>
            </a:pPr>
            <a:endParaRPr lang="en-US" dirty="0" smtClean="0"/>
          </a:p>
          <a:p>
            <a:pPr marL="349250" lvl="1" indent="0">
              <a:buNone/>
            </a:pPr>
            <a:r>
              <a:rPr lang="en-US" dirty="0" smtClean="0"/>
              <a:t>Taylor (2013)  </a:t>
            </a:r>
            <a:endParaRPr lang="en-US" dirty="0"/>
          </a:p>
        </p:txBody>
      </p:sp>
    </p:spTree>
    <p:extLst>
      <p:ext uri="{BB962C8B-B14F-4D97-AF65-F5344CB8AC3E}">
        <p14:creationId xmlns:p14="http://schemas.microsoft.com/office/powerpoint/2010/main" val="47316379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420</TotalTime>
  <Words>1525</Words>
  <Application>Microsoft Macintosh PowerPoint</Application>
  <PresentationFormat>On-screen Show (4:3)</PresentationFormat>
  <Paragraphs>163</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Breeze</vt:lpstr>
      <vt:lpstr>Diarrhea</vt:lpstr>
      <vt:lpstr>David</vt:lpstr>
      <vt:lpstr>Epidemiology</vt:lpstr>
      <vt:lpstr>Infectious Diarrhea</vt:lpstr>
      <vt:lpstr>Infectious Diarrhea</vt:lpstr>
      <vt:lpstr>Infectious Diarrhea</vt:lpstr>
      <vt:lpstr>Infectious Diarrhea Pathophysiology</vt:lpstr>
      <vt:lpstr>Infectious Diarrhea Pathophysiology</vt:lpstr>
      <vt:lpstr>Infectious Diarrhea Pathophysiology</vt:lpstr>
      <vt:lpstr>Noninfectious Diarrhea</vt:lpstr>
      <vt:lpstr>Noninfectious Diarrhea Pathophysiology</vt:lpstr>
      <vt:lpstr>Assessment</vt:lpstr>
      <vt:lpstr>Assessment</vt:lpstr>
      <vt:lpstr>Assessment</vt:lpstr>
      <vt:lpstr>Assessment</vt:lpstr>
      <vt:lpstr>Non-inflammatory Diarrhea Treatment</vt:lpstr>
      <vt:lpstr>Inflammatory Diarrhea Treatment</vt:lpstr>
      <vt:lpstr>Noninfectious Diarrhea Treatment</vt:lpstr>
      <vt:lpstr>Diarrhea in Children</vt:lpstr>
      <vt:lpstr>Diarrhea in the Elderly</vt:lpstr>
      <vt:lpstr>Behavior Change</vt:lpstr>
      <vt:lpstr>Back to David</vt:lpstr>
      <vt:lpstr>References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Diarrhea</dc:title>
  <dc:creator>Aaron Wright</dc:creator>
  <cp:lastModifiedBy>Aaron Wright</cp:lastModifiedBy>
  <cp:revision>53</cp:revision>
  <dcterms:created xsi:type="dcterms:W3CDTF">2015-09-17T14:41:27Z</dcterms:created>
  <dcterms:modified xsi:type="dcterms:W3CDTF">2015-09-28T19:27:16Z</dcterms:modified>
</cp:coreProperties>
</file>